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0"/>
  </p:notesMasterIdLst>
  <p:sldIdLst>
    <p:sldId id="260" r:id="rId5"/>
    <p:sldId id="261" r:id="rId6"/>
    <p:sldId id="263" r:id="rId7"/>
    <p:sldId id="257" r:id="rId8"/>
    <p:sldId id="265" r:id="rId9"/>
    <p:sldId id="266" r:id="rId10"/>
    <p:sldId id="267" r:id="rId11"/>
    <p:sldId id="268" r:id="rId12"/>
    <p:sldId id="269" r:id="rId13"/>
    <p:sldId id="270" r:id="rId14"/>
    <p:sldId id="271" r:id="rId15"/>
    <p:sldId id="272" r:id="rId16"/>
    <p:sldId id="273" r:id="rId17"/>
    <p:sldId id="274"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1330" y="5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0B4717-30FE-431C-8B74-CDB351FBB818}" type="doc">
      <dgm:prSet loTypeId="urn:microsoft.com/office/officeart/2016/7/layout/LinearBlockProcessNumbered" loCatId="process" qsTypeId="urn:microsoft.com/office/officeart/2005/8/quickstyle/simple4" qsCatId="simple" csTypeId="urn:microsoft.com/office/officeart/2005/8/colors/colorful1" csCatId="colorful" phldr="1"/>
      <dgm:spPr/>
      <dgm:t>
        <a:bodyPr/>
        <a:lstStyle/>
        <a:p>
          <a:endParaRPr lang="en-US"/>
        </a:p>
      </dgm:t>
    </dgm:pt>
    <dgm:pt modelId="{A91D5CBA-CD16-4F0F-AC6F-C20A4DC1769D}">
      <dgm:prSet custT="1"/>
      <dgm:spPr/>
      <dgm:t>
        <a:bodyPr/>
        <a:lstStyle/>
        <a:p>
          <a:endParaRPr lang="en-US" sz="1800" b="1" dirty="0" smtClean="0">
            <a:solidFill>
              <a:schemeClr val="bg1"/>
            </a:solidFill>
          </a:endParaRPr>
        </a:p>
        <a:p>
          <a:endParaRPr lang="en-US" sz="1800" b="1" dirty="0" smtClean="0">
            <a:solidFill>
              <a:schemeClr val="bg1"/>
            </a:solidFill>
          </a:endParaRPr>
        </a:p>
        <a:p>
          <a:r>
            <a:rPr lang="en-US" sz="1800" b="1" dirty="0" smtClean="0">
              <a:solidFill>
                <a:schemeClr val="bg1"/>
              </a:solidFill>
            </a:rPr>
            <a:t>Microsoft excel  2016 </a:t>
          </a:r>
          <a:endParaRPr lang="en-US" sz="1600" b="1" dirty="0" smtClean="0">
            <a:solidFill>
              <a:schemeClr val="bg1"/>
            </a:solidFill>
          </a:endParaRPr>
        </a:p>
        <a:p>
          <a:r>
            <a:rPr lang="en-US" sz="1600" dirty="0" smtClean="0">
              <a:solidFill>
                <a:schemeClr val="bg1"/>
              </a:solidFill>
            </a:rPr>
            <a:t>For cleaning and insight analysis  </a:t>
          </a:r>
          <a:endParaRPr lang="en-US" sz="1600" dirty="0">
            <a:solidFill>
              <a:schemeClr val="bg1"/>
            </a:solidFill>
          </a:endParaRPr>
        </a:p>
      </dgm:t>
    </dgm:pt>
    <dgm:pt modelId="{32965805-CB22-4811-8AFC-1ED4297937D9}" type="parTrans" cxnId="{78CE04BB-2FAD-432E-92C7-113B9B3078E6}">
      <dgm:prSet/>
      <dgm:spPr/>
      <dgm:t>
        <a:bodyPr/>
        <a:lstStyle/>
        <a:p>
          <a:endParaRPr lang="en-US"/>
        </a:p>
      </dgm:t>
    </dgm:pt>
    <dgm:pt modelId="{17C254B4-23F0-4F0F-9A73-7ED0CF144164}" type="sibTrans" cxnId="{78CE04BB-2FAD-432E-92C7-113B9B3078E6}">
      <dgm:prSet phldrT="01" phldr="0"/>
      <dgm:spPr/>
      <dgm:t>
        <a:bodyPr/>
        <a:lstStyle/>
        <a:p>
          <a:r>
            <a:rPr lang="en-US" dirty="0"/>
            <a:t>01</a:t>
          </a:r>
        </a:p>
      </dgm:t>
    </dgm:pt>
    <dgm:pt modelId="{8705C5AF-84E6-4D7D-944D-14DBACA0B934}">
      <dgm:prSet/>
      <dgm:spPr/>
      <dgm:t>
        <a:bodyPr/>
        <a:lstStyle/>
        <a:p>
          <a:endParaRPr lang="en-US" b="1" dirty="0" smtClean="0">
            <a:solidFill>
              <a:schemeClr val="bg1"/>
            </a:solidFill>
          </a:endParaRPr>
        </a:p>
        <a:p>
          <a:endParaRPr lang="en-US" b="1" dirty="0" smtClean="0">
            <a:solidFill>
              <a:schemeClr val="bg1"/>
            </a:solidFill>
          </a:endParaRPr>
        </a:p>
        <a:p>
          <a:r>
            <a:rPr lang="en-US" b="1" dirty="0" smtClean="0">
              <a:solidFill>
                <a:schemeClr val="bg1"/>
              </a:solidFill>
            </a:rPr>
            <a:t>Microsoft</a:t>
          </a:r>
          <a:r>
            <a:rPr lang="en-US" b="1" baseline="0" dirty="0" smtClean="0">
              <a:solidFill>
                <a:schemeClr val="bg1"/>
              </a:solidFill>
            </a:rPr>
            <a:t> power BI</a:t>
          </a:r>
        </a:p>
        <a:p>
          <a:r>
            <a:rPr lang="en-US" baseline="0" dirty="0" smtClean="0">
              <a:solidFill>
                <a:schemeClr val="bg1"/>
              </a:solidFill>
            </a:rPr>
            <a:t>For creating dashboard</a:t>
          </a:r>
          <a:r>
            <a:rPr lang="en-US" baseline="0" dirty="0" smtClean="0"/>
            <a:t> </a:t>
          </a:r>
          <a:endParaRPr lang="en-US" dirty="0"/>
        </a:p>
      </dgm:t>
    </dgm:pt>
    <dgm:pt modelId="{1B9A8040-357C-4BD7-8E0F-E6DDCEB5E636}" type="parTrans" cxnId="{BCC881B8-8092-4135-93B6-4B7B5E26EEB2}">
      <dgm:prSet/>
      <dgm:spPr/>
      <dgm:t>
        <a:bodyPr/>
        <a:lstStyle/>
        <a:p>
          <a:endParaRPr lang="en-US"/>
        </a:p>
      </dgm:t>
    </dgm:pt>
    <dgm:pt modelId="{4940D8B4-FF43-4555-BDAB-5D26DFC87CA0}" type="sibTrans" cxnId="{BCC881B8-8092-4135-93B6-4B7B5E26EEB2}">
      <dgm:prSet phldrT="02" phldr="0"/>
      <dgm:spPr/>
      <dgm:t>
        <a:bodyPr/>
        <a:lstStyle/>
        <a:p>
          <a:r>
            <a:rPr lang="en-US" dirty="0"/>
            <a:t>02</a:t>
          </a:r>
        </a:p>
      </dgm:t>
    </dgm:pt>
    <dgm:pt modelId="{E7284118-5C77-4E15-91C8-BF173EB06511}">
      <dgm:prSet/>
      <dgm:spPr/>
      <dgm:t>
        <a:bodyPr/>
        <a:lstStyle/>
        <a:p>
          <a:endParaRPr lang="en-US" b="1" dirty="0" smtClean="0">
            <a:solidFill>
              <a:schemeClr val="bg1"/>
            </a:solidFill>
          </a:endParaRPr>
        </a:p>
        <a:p>
          <a:endParaRPr lang="en-US" b="1" dirty="0" smtClean="0">
            <a:solidFill>
              <a:schemeClr val="bg1"/>
            </a:solidFill>
          </a:endParaRPr>
        </a:p>
        <a:p>
          <a:r>
            <a:rPr lang="en-US" b="1" dirty="0" smtClean="0">
              <a:solidFill>
                <a:schemeClr val="bg1"/>
              </a:solidFill>
            </a:rPr>
            <a:t>Power</a:t>
          </a:r>
          <a:r>
            <a:rPr lang="en-US" b="1" baseline="0" dirty="0" smtClean="0">
              <a:solidFill>
                <a:schemeClr val="bg1"/>
              </a:solidFill>
            </a:rPr>
            <a:t> point presentation 2016</a:t>
          </a:r>
        </a:p>
        <a:p>
          <a:r>
            <a:rPr lang="en-US" b="0" dirty="0" smtClean="0">
              <a:solidFill>
                <a:schemeClr val="bg1"/>
              </a:solidFill>
            </a:rPr>
            <a:t>For  creating the PPT</a:t>
          </a:r>
          <a:endParaRPr lang="en-US" b="0" dirty="0">
            <a:solidFill>
              <a:schemeClr val="bg1"/>
            </a:solidFill>
          </a:endParaRPr>
        </a:p>
      </dgm:t>
    </dgm:pt>
    <dgm:pt modelId="{1242B663-AEF0-46F6-A50A-83C93FFACAAC}" type="parTrans" cxnId="{DE36C8E0-BF50-46C0-B868-8718CD39769F}">
      <dgm:prSet/>
      <dgm:spPr/>
      <dgm:t>
        <a:bodyPr/>
        <a:lstStyle/>
        <a:p>
          <a:endParaRPr lang="en-US"/>
        </a:p>
      </dgm:t>
    </dgm:pt>
    <dgm:pt modelId="{F0B76AEB-B896-4ADA-B685-21ED8B9229B6}" type="sibTrans" cxnId="{DE36C8E0-BF50-46C0-B868-8718CD39769F}">
      <dgm:prSet phldrT="03" phldr="0"/>
      <dgm:spPr/>
      <dgm:t>
        <a:bodyPr/>
        <a:lstStyle/>
        <a:p>
          <a:r>
            <a:rPr lang="en-US" dirty="0"/>
            <a:t>03</a:t>
          </a:r>
        </a:p>
      </dgm:t>
    </dgm:pt>
    <dgm:pt modelId="{8C55678F-E125-4EAC-A967-C1ADD71BD113}" type="pres">
      <dgm:prSet presAssocID="{7D0B4717-30FE-431C-8B74-CDB351FBB818}" presName="Name0" presStyleCnt="0">
        <dgm:presLayoutVars>
          <dgm:animLvl val="lvl"/>
          <dgm:resizeHandles val="exact"/>
        </dgm:presLayoutVars>
      </dgm:prSet>
      <dgm:spPr/>
      <dgm:t>
        <a:bodyPr/>
        <a:lstStyle/>
        <a:p>
          <a:endParaRPr lang="en-US"/>
        </a:p>
      </dgm:t>
    </dgm:pt>
    <dgm:pt modelId="{B6F7D094-B831-4BFB-82D1-19D7D5DB247D}" type="pres">
      <dgm:prSet presAssocID="{A91D5CBA-CD16-4F0F-AC6F-C20A4DC1769D}" presName="compositeNode" presStyleCnt="0">
        <dgm:presLayoutVars>
          <dgm:bulletEnabled val="1"/>
        </dgm:presLayoutVars>
      </dgm:prSet>
      <dgm:spPr/>
    </dgm:pt>
    <dgm:pt modelId="{A753CACD-A035-4A21-8B0D-8E07BD7A4918}" type="pres">
      <dgm:prSet presAssocID="{A91D5CBA-CD16-4F0F-AC6F-C20A4DC1769D}" presName="bgRect" presStyleLbl="alignNode1" presStyleIdx="0" presStyleCnt="3"/>
      <dgm:spPr/>
      <dgm:t>
        <a:bodyPr/>
        <a:lstStyle/>
        <a:p>
          <a:endParaRPr lang="en-US"/>
        </a:p>
      </dgm:t>
    </dgm:pt>
    <dgm:pt modelId="{4CA525E6-A60E-4EE3-822B-649B62D69C74}" type="pres">
      <dgm:prSet presAssocID="{17C254B4-23F0-4F0F-9A73-7ED0CF144164}" presName="sibTransNodeRect" presStyleLbl="alignNode1" presStyleIdx="0" presStyleCnt="3" custScaleX="48423" custScaleY="89011" custLinFactNeighborX="-21969" custLinFactNeighborY="-1257">
        <dgm:presLayoutVars>
          <dgm:chMax val="0"/>
          <dgm:bulletEnabled val="1"/>
        </dgm:presLayoutVars>
      </dgm:prSet>
      <dgm:spPr/>
      <dgm:t>
        <a:bodyPr/>
        <a:lstStyle/>
        <a:p>
          <a:endParaRPr lang="en-US"/>
        </a:p>
      </dgm:t>
    </dgm:pt>
    <dgm:pt modelId="{FBD21CF3-A21A-4507-A682-6EBB3F83D8EB}" type="pres">
      <dgm:prSet presAssocID="{A91D5CBA-CD16-4F0F-AC6F-C20A4DC1769D}" presName="nodeRect" presStyleLbl="alignNode1" presStyleIdx="0" presStyleCnt="3">
        <dgm:presLayoutVars>
          <dgm:bulletEnabled val="1"/>
        </dgm:presLayoutVars>
      </dgm:prSet>
      <dgm:spPr/>
      <dgm:t>
        <a:bodyPr/>
        <a:lstStyle/>
        <a:p>
          <a:endParaRPr lang="en-US"/>
        </a:p>
      </dgm:t>
    </dgm:pt>
    <dgm:pt modelId="{1C91DD05-83FA-4AC8-9E5D-F4C05EABB0CF}" type="pres">
      <dgm:prSet presAssocID="{17C254B4-23F0-4F0F-9A73-7ED0CF144164}" presName="sibTrans" presStyleCnt="0"/>
      <dgm:spPr/>
    </dgm:pt>
    <dgm:pt modelId="{A714DC5E-4019-47E1-9D84-960271F7FE6E}" type="pres">
      <dgm:prSet presAssocID="{8705C5AF-84E6-4D7D-944D-14DBACA0B934}" presName="compositeNode" presStyleCnt="0">
        <dgm:presLayoutVars>
          <dgm:bulletEnabled val="1"/>
        </dgm:presLayoutVars>
      </dgm:prSet>
      <dgm:spPr/>
    </dgm:pt>
    <dgm:pt modelId="{0A8F0032-7B7F-45B5-A6DA-789AED1BDACD}" type="pres">
      <dgm:prSet presAssocID="{8705C5AF-84E6-4D7D-944D-14DBACA0B934}" presName="bgRect" presStyleLbl="alignNode1" presStyleIdx="1" presStyleCnt="3"/>
      <dgm:spPr/>
      <dgm:t>
        <a:bodyPr/>
        <a:lstStyle/>
        <a:p>
          <a:endParaRPr lang="en-US"/>
        </a:p>
      </dgm:t>
    </dgm:pt>
    <dgm:pt modelId="{AFD12E84-10DC-4593-AB5C-E2F5BC0ADB90}" type="pres">
      <dgm:prSet presAssocID="{4940D8B4-FF43-4555-BDAB-5D26DFC87CA0}" presName="sibTransNodeRect" presStyleLbl="alignNode1" presStyleIdx="1" presStyleCnt="3">
        <dgm:presLayoutVars>
          <dgm:chMax val="0"/>
          <dgm:bulletEnabled val="1"/>
        </dgm:presLayoutVars>
      </dgm:prSet>
      <dgm:spPr/>
      <dgm:t>
        <a:bodyPr/>
        <a:lstStyle/>
        <a:p>
          <a:endParaRPr lang="en-US"/>
        </a:p>
      </dgm:t>
    </dgm:pt>
    <dgm:pt modelId="{C4F9AB75-DC95-4085-825E-1BE7BDDF5C95}" type="pres">
      <dgm:prSet presAssocID="{8705C5AF-84E6-4D7D-944D-14DBACA0B934}" presName="nodeRect" presStyleLbl="alignNode1" presStyleIdx="1" presStyleCnt="3">
        <dgm:presLayoutVars>
          <dgm:bulletEnabled val="1"/>
        </dgm:presLayoutVars>
      </dgm:prSet>
      <dgm:spPr/>
      <dgm:t>
        <a:bodyPr/>
        <a:lstStyle/>
        <a:p>
          <a:endParaRPr lang="en-US"/>
        </a:p>
      </dgm:t>
    </dgm:pt>
    <dgm:pt modelId="{B52284B8-E333-40BD-8CEE-EE541876373A}" type="pres">
      <dgm:prSet presAssocID="{4940D8B4-FF43-4555-BDAB-5D26DFC87CA0}" presName="sibTrans" presStyleCnt="0"/>
      <dgm:spPr/>
    </dgm:pt>
    <dgm:pt modelId="{BF793CC7-1332-48DD-84FF-215D918C86F1}" type="pres">
      <dgm:prSet presAssocID="{E7284118-5C77-4E15-91C8-BF173EB06511}" presName="compositeNode" presStyleCnt="0">
        <dgm:presLayoutVars>
          <dgm:bulletEnabled val="1"/>
        </dgm:presLayoutVars>
      </dgm:prSet>
      <dgm:spPr/>
    </dgm:pt>
    <dgm:pt modelId="{40B8BB6A-062D-4836-86BA-89976CDB5300}" type="pres">
      <dgm:prSet presAssocID="{E7284118-5C77-4E15-91C8-BF173EB06511}" presName="bgRect" presStyleLbl="alignNode1" presStyleIdx="2" presStyleCnt="3"/>
      <dgm:spPr/>
      <dgm:t>
        <a:bodyPr/>
        <a:lstStyle/>
        <a:p>
          <a:endParaRPr lang="en-US"/>
        </a:p>
      </dgm:t>
    </dgm:pt>
    <dgm:pt modelId="{0E262C3A-6CD6-4DB5-9154-1640DF956351}" type="pres">
      <dgm:prSet presAssocID="{F0B76AEB-B896-4ADA-B685-21ED8B9229B6}" presName="sibTransNodeRect" presStyleLbl="alignNode1" presStyleIdx="2" presStyleCnt="3">
        <dgm:presLayoutVars>
          <dgm:chMax val="0"/>
          <dgm:bulletEnabled val="1"/>
        </dgm:presLayoutVars>
      </dgm:prSet>
      <dgm:spPr/>
      <dgm:t>
        <a:bodyPr/>
        <a:lstStyle/>
        <a:p>
          <a:endParaRPr lang="en-US"/>
        </a:p>
      </dgm:t>
    </dgm:pt>
    <dgm:pt modelId="{1DF53B1D-3067-425E-BDE6-1A4B517E8829}" type="pres">
      <dgm:prSet presAssocID="{E7284118-5C77-4E15-91C8-BF173EB06511}" presName="nodeRect" presStyleLbl="alignNode1" presStyleIdx="2" presStyleCnt="3">
        <dgm:presLayoutVars>
          <dgm:bulletEnabled val="1"/>
        </dgm:presLayoutVars>
      </dgm:prSet>
      <dgm:spPr/>
      <dgm:t>
        <a:bodyPr/>
        <a:lstStyle/>
        <a:p>
          <a:endParaRPr lang="en-US"/>
        </a:p>
      </dgm:t>
    </dgm:pt>
  </dgm:ptLst>
  <dgm:cxnLst>
    <dgm:cxn modelId="{78CE04BB-2FAD-432E-92C7-113B9B3078E6}" srcId="{7D0B4717-30FE-431C-8B74-CDB351FBB818}" destId="{A91D5CBA-CD16-4F0F-AC6F-C20A4DC1769D}" srcOrd="0" destOrd="0" parTransId="{32965805-CB22-4811-8AFC-1ED4297937D9}" sibTransId="{17C254B4-23F0-4F0F-9A73-7ED0CF144164}"/>
    <dgm:cxn modelId="{DF4861E6-D604-4DBF-8478-51872797070F}" type="presOf" srcId="{8705C5AF-84E6-4D7D-944D-14DBACA0B934}" destId="{C4F9AB75-DC95-4085-825E-1BE7BDDF5C95}" srcOrd="1" destOrd="0" presId="urn:microsoft.com/office/officeart/2016/7/layout/LinearBlockProcessNumbered"/>
    <dgm:cxn modelId="{8DFEB129-A0E2-43E5-99C0-99F68EBA0B7B}" type="presOf" srcId="{A91D5CBA-CD16-4F0F-AC6F-C20A4DC1769D}" destId="{A753CACD-A035-4A21-8B0D-8E07BD7A4918}" srcOrd="0" destOrd="0" presId="urn:microsoft.com/office/officeart/2016/7/layout/LinearBlockProcessNumbered"/>
    <dgm:cxn modelId="{C4D5E512-2D65-4730-8D1C-64B8229877E5}" type="presOf" srcId="{E7284118-5C77-4E15-91C8-BF173EB06511}" destId="{1DF53B1D-3067-425E-BDE6-1A4B517E8829}" srcOrd="1" destOrd="0" presId="urn:microsoft.com/office/officeart/2016/7/layout/LinearBlockProcessNumbered"/>
    <dgm:cxn modelId="{4147FFEC-E7BF-4719-86CD-76F3046D7921}" type="presOf" srcId="{4940D8B4-FF43-4555-BDAB-5D26DFC87CA0}" destId="{AFD12E84-10DC-4593-AB5C-E2F5BC0ADB90}" srcOrd="0" destOrd="0" presId="urn:microsoft.com/office/officeart/2016/7/layout/LinearBlockProcessNumbered"/>
    <dgm:cxn modelId="{73E45D4C-9095-4E3E-9C2E-0669F540517A}" type="presOf" srcId="{A91D5CBA-CD16-4F0F-AC6F-C20A4DC1769D}" destId="{FBD21CF3-A21A-4507-A682-6EBB3F83D8EB}" srcOrd="1" destOrd="0" presId="urn:microsoft.com/office/officeart/2016/7/layout/LinearBlockProcessNumbered"/>
    <dgm:cxn modelId="{12DA6FED-8756-4FC9-AFD2-73BAC88A4F2F}" type="presOf" srcId="{17C254B4-23F0-4F0F-9A73-7ED0CF144164}" destId="{4CA525E6-A60E-4EE3-822B-649B62D69C74}" srcOrd="0" destOrd="0" presId="urn:microsoft.com/office/officeart/2016/7/layout/LinearBlockProcessNumbered"/>
    <dgm:cxn modelId="{DE9EADAC-E5F9-4914-8F53-03D2B18FFED1}" type="presOf" srcId="{8705C5AF-84E6-4D7D-944D-14DBACA0B934}" destId="{0A8F0032-7B7F-45B5-A6DA-789AED1BDACD}" srcOrd="0" destOrd="0" presId="urn:microsoft.com/office/officeart/2016/7/layout/LinearBlockProcessNumbered"/>
    <dgm:cxn modelId="{51F02D13-B22A-43A9-BB7E-5DBE01E317DC}" type="presOf" srcId="{E7284118-5C77-4E15-91C8-BF173EB06511}" destId="{40B8BB6A-062D-4836-86BA-89976CDB5300}" srcOrd="0" destOrd="0" presId="urn:microsoft.com/office/officeart/2016/7/layout/LinearBlockProcessNumbered"/>
    <dgm:cxn modelId="{DE36C8E0-BF50-46C0-B868-8718CD39769F}" srcId="{7D0B4717-30FE-431C-8B74-CDB351FBB818}" destId="{E7284118-5C77-4E15-91C8-BF173EB06511}" srcOrd="2" destOrd="0" parTransId="{1242B663-AEF0-46F6-A50A-83C93FFACAAC}" sibTransId="{F0B76AEB-B896-4ADA-B685-21ED8B9229B6}"/>
    <dgm:cxn modelId="{BA3E4B09-7077-4047-BA9B-609C58A70836}" type="presOf" srcId="{7D0B4717-30FE-431C-8B74-CDB351FBB818}" destId="{8C55678F-E125-4EAC-A967-C1ADD71BD113}" srcOrd="0" destOrd="0" presId="urn:microsoft.com/office/officeart/2016/7/layout/LinearBlockProcessNumbered"/>
    <dgm:cxn modelId="{BCC881B8-8092-4135-93B6-4B7B5E26EEB2}" srcId="{7D0B4717-30FE-431C-8B74-CDB351FBB818}" destId="{8705C5AF-84E6-4D7D-944D-14DBACA0B934}" srcOrd="1" destOrd="0" parTransId="{1B9A8040-357C-4BD7-8E0F-E6DDCEB5E636}" sibTransId="{4940D8B4-FF43-4555-BDAB-5D26DFC87CA0}"/>
    <dgm:cxn modelId="{F4503B9D-FC48-4A12-BD15-6BE5BB2C6F1B}" type="presOf" srcId="{F0B76AEB-B896-4ADA-B685-21ED8B9229B6}" destId="{0E262C3A-6CD6-4DB5-9154-1640DF956351}" srcOrd="0" destOrd="0" presId="urn:microsoft.com/office/officeart/2016/7/layout/LinearBlockProcessNumbered"/>
    <dgm:cxn modelId="{4FD6F627-C9C3-4021-9E50-589091CD5C05}" type="presParOf" srcId="{8C55678F-E125-4EAC-A967-C1ADD71BD113}" destId="{B6F7D094-B831-4BFB-82D1-19D7D5DB247D}" srcOrd="0" destOrd="0" presId="urn:microsoft.com/office/officeart/2016/7/layout/LinearBlockProcessNumbered"/>
    <dgm:cxn modelId="{7846A63D-2540-43BB-9825-80822367E938}" type="presParOf" srcId="{B6F7D094-B831-4BFB-82D1-19D7D5DB247D}" destId="{A753CACD-A035-4A21-8B0D-8E07BD7A4918}" srcOrd="0" destOrd="0" presId="urn:microsoft.com/office/officeart/2016/7/layout/LinearBlockProcessNumbered"/>
    <dgm:cxn modelId="{63193A85-18B5-4F21-9070-32D7427E9418}" type="presParOf" srcId="{B6F7D094-B831-4BFB-82D1-19D7D5DB247D}" destId="{4CA525E6-A60E-4EE3-822B-649B62D69C74}" srcOrd="1" destOrd="0" presId="urn:microsoft.com/office/officeart/2016/7/layout/LinearBlockProcessNumbered"/>
    <dgm:cxn modelId="{6834E3D6-7811-4004-9F47-EF02D98678F4}" type="presParOf" srcId="{B6F7D094-B831-4BFB-82D1-19D7D5DB247D}" destId="{FBD21CF3-A21A-4507-A682-6EBB3F83D8EB}" srcOrd="2" destOrd="0" presId="urn:microsoft.com/office/officeart/2016/7/layout/LinearBlockProcessNumbered"/>
    <dgm:cxn modelId="{9B6EB46B-1924-42DA-9EDE-1F5983A177BB}" type="presParOf" srcId="{8C55678F-E125-4EAC-A967-C1ADD71BD113}" destId="{1C91DD05-83FA-4AC8-9E5D-F4C05EABB0CF}" srcOrd="1" destOrd="0" presId="urn:microsoft.com/office/officeart/2016/7/layout/LinearBlockProcessNumbered"/>
    <dgm:cxn modelId="{2C3C6FBB-102C-41E4-B736-3785619673FA}" type="presParOf" srcId="{8C55678F-E125-4EAC-A967-C1ADD71BD113}" destId="{A714DC5E-4019-47E1-9D84-960271F7FE6E}" srcOrd="2" destOrd="0" presId="urn:microsoft.com/office/officeart/2016/7/layout/LinearBlockProcessNumbered"/>
    <dgm:cxn modelId="{1ADEB17E-FFF4-493D-8D8E-F1E3CBFDACBA}" type="presParOf" srcId="{A714DC5E-4019-47E1-9D84-960271F7FE6E}" destId="{0A8F0032-7B7F-45B5-A6DA-789AED1BDACD}" srcOrd="0" destOrd="0" presId="urn:microsoft.com/office/officeart/2016/7/layout/LinearBlockProcessNumbered"/>
    <dgm:cxn modelId="{22A955CB-3192-4668-AA62-584B59F8376D}" type="presParOf" srcId="{A714DC5E-4019-47E1-9D84-960271F7FE6E}" destId="{AFD12E84-10DC-4593-AB5C-E2F5BC0ADB90}" srcOrd="1" destOrd="0" presId="urn:microsoft.com/office/officeart/2016/7/layout/LinearBlockProcessNumbered"/>
    <dgm:cxn modelId="{21EB5BE2-5D17-4B04-829B-E0DEA309C7CF}" type="presParOf" srcId="{A714DC5E-4019-47E1-9D84-960271F7FE6E}" destId="{C4F9AB75-DC95-4085-825E-1BE7BDDF5C95}" srcOrd="2" destOrd="0" presId="urn:microsoft.com/office/officeart/2016/7/layout/LinearBlockProcessNumbered"/>
    <dgm:cxn modelId="{25C7ED9D-7B42-41EF-BC24-44B0DB24A767}" type="presParOf" srcId="{8C55678F-E125-4EAC-A967-C1ADD71BD113}" destId="{B52284B8-E333-40BD-8CEE-EE541876373A}" srcOrd="3" destOrd="0" presId="urn:microsoft.com/office/officeart/2016/7/layout/LinearBlockProcessNumbered"/>
    <dgm:cxn modelId="{A31FEAE1-FDE2-4376-8BC6-402771E7B519}" type="presParOf" srcId="{8C55678F-E125-4EAC-A967-C1ADD71BD113}" destId="{BF793CC7-1332-48DD-84FF-215D918C86F1}" srcOrd="4" destOrd="0" presId="urn:microsoft.com/office/officeart/2016/7/layout/LinearBlockProcessNumbered"/>
    <dgm:cxn modelId="{AAFD87FC-B070-429A-A6D5-62C9256E608A}" type="presParOf" srcId="{BF793CC7-1332-48DD-84FF-215D918C86F1}" destId="{40B8BB6A-062D-4836-86BA-89976CDB5300}" srcOrd="0" destOrd="0" presId="urn:microsoft.com/office/officeart/2016/7/layout/LinearBlockProcessNumbered"/>
    <dgm:cxn modelId="{39FB238C-D243-4641-B4AD-938369724437}" type="presParOf" srcId="{BF793CC7-1332-48DD-84FF-215D918C86F1}" destId="{0E262C3A-6CD6-4DB5-9154-1640DF956351}" srcOrd="1" destOrd="0" presId="urn:microsoft.com/office/officeart/2016/7/layout/LinearBlockProcessNumbered"/>
    <dgm:cxn modelId="{0F3910C6-7E16-493E-A592-A6A3B0D3BF9A}" type="presParOf" srcId="{BF793CC7-1332-48DD-84FF-215D918C86F1}" destId="{1DF53B1D-3067-425E-BDE6-1A4B517E8829}"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53CACD-A035-4A21-8B0D-8E07BD7A4918}">
      <dsp:nvSpPr>
        <dsp:cNvPr id="0" name=""/>
        <dsp:cNvSpPr/>
      </dsp:nvSpPr>
      <dsp:spPr>
        <a:xfrm>
          <a:off x="775" y="0"/>
          <a:ext cx="3139941" cy="3190009"/>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w="9525" cap="rnd" cmpd="sng" algn="ctr">
          <a:solidFill>
            <a:schemeClr val="accent2">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3">
          <a:scrgbClr r="0" g="0" b="0"/>
        </a:fillRef>
        <a:effectRef idx="2">
          <a:scrgbClr r="0" g="0" b="0"/>
        </a:effectRef>
        <a:fontRef idx="minor">
          <a:schemeClr val="lt1"/>
        </a:fontRef>
      </dsp:style>
      <dsp:txBody>
        <a:bodyPr spcFirstLastPara="0" vert="horz" wrap="square" lIns="310156" tIns="0" rIns="310156" bIns="330200" numCol="1" spcCol="1270" anchor="t" anchorCtr="0">
          <a:noAutofit/>
        </a:bodyPr>
        <a:lstStyle/>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r>
            <a:rPr lang="en-US" sz="1800" b="1" kern="1200" dirty="0" smtClean="0">
              <a:solidFill>
                <a:schemeClr val="bg1"/>
              </a:solidFill>
            </a:rPr>
            <a:t>Microsoft excel  2016 </a:t>
          </a:r>
          <a:endParaRPr lang="en-US" sz="1600" b="1" kern="1200" dirty="0" smtClean="0">
            <a:solidFill>
              <a:schemeClr val="bg1"/>
            </a:solidFill>
          </a:endParaRPr>
        </a:p>
        <a:p>
          <a:pPr lvl="0" algn="l" defTabSz="800100">
            <a:lnSpc>
              <a:spcPct val="90000"/>
            </a:lnSpc>
            <a:spcBef>
              <a:spcPct val="0"/>
            </a:spcBef>
            <a:spcAft>
              <a:spcPct val="35000"/>
            </a:spcAft>
          </a:pPr>
          <a:r>
            <a:rPr lang="en-US" sz="1600" kern="1200" dirty="0" smtClean="0">
              <a:solidFill>
                <a:schemeClr val="bg1"/>
              </a:solidFill>
            </a:rPr>
            <a:t>For cleaning and insight analysis  </a:t>
          </a:r>
          <a:endParaRPr lang="en-US" sz="1600" kern="1200" dirty="0">
            <a:solidFill>
              <a:schemeClr val="bg1"/>
            </a:solidFill>
          </a:endParaRPr>
        </a:p>
      </dsp:txBody>
      <dsp:txXfrm>
        <a:off x="775" y="1276003"/>
        <a:ext cx="3139941" cy="1914005"/>
      </dsp:txXfrm>
    </dsp:sp>
    <dsp:sp modelId="{4CA525E6-A60E-4EE3-822B-649B62D69C74}">
      <dsp:nvSpPr>
        <dsp:cNvPr id="0" name=""/>
        <dsp:cNvSpPr/>
      </dsp:nvSpPr>
      <dsp:spPr>
        <a:xfrm>
          <a:off x="120705" y="54070"/>
          <a:ext cx="1520454" cy="1135783"/>
        </a:xfrm>
        <a:prstGeom prst="rect">
          <a:avLst/>
        </a:prstGeom>
        <a:noFill/>
        <a:ln w="9525" cap="rnd" cmpd="sng" algn="ctr">
          <a:noFill/>
          <a:prstDash val="solid"/>
        </a:ln>
        <a:effectLst>
          <a:innerShdw blurRad="50800" dist="25400" dir="13500000">
            <a:srgbClr val="000000">
              <a:alpha val="55000"/>
            </a:srgbClr>
          </a:inn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10156" tIns="165100" rIns="310156" bIns="165100" numCol="1" spcCol="1270" anchor="ctr" anchorCtr="0">
          <a:noAutofit/>
        </a:bodyPr>
        <a:lstStyle/>
        <a:p>
          <a:pPr lvl="0" algn="l" defTabSz="2533650">
            <a:lnSpc>
              <a:spcPct val="90000"/>
            </a:lnSpc>
            <a:spcBef>
              <a:spcPct val="0"/>
            </a:spcBef>
            <a:spcAft>
              <a:spcPct val="35000"/>
            </a:spcAft>
          </a:pPr>
          <a:r>
            <a:rPr lang="en-US" sz="5700" kern="1200" dirty="0"/>
            <a:t>01</a:t>
          </a:r>
        </a:p>
      </dsp:txBody>
      <dsp:txXfrm>
        <a:off x="120705" y="54070"/>
        <a:ext cx="1520454" cy="1135783"/>
      </dsp:txXfrm>
    </dsp:sp>
    <dsp:sp modelId="{0A8F0032-7B7F-45B5-A6DA-789AED1BDACD}">
      <dsp:nvSpPr>
        <dsp:cNvPr id="0" name=""/>
        <dsp:cNvSpPr/>
      </dsp:nvSpPr>
      <dsp:spPr>
        <a:xfrm>
          <a:off x="3391912" y="0"/>
          <a:ext cx="3139941" cy="3190009"/>
        </a:xfrm>
        <a:prstGeom prst="rect">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84000"/>
                <a:lumMod val="84000"/>
              </a:schemeClr>
            </a:gs>
          </a:gsLst>
          <a:lin ang="5400000" scaled="0"/>
        </a:gradFill>
        <a:ln w="9525" cap="rnd" cmpd="sng" algn="ctr">
          <a:solidFill>
            <a:schemeClr val="accent3">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3">
          <a:scrgbClr r="0" g="0" b="0"/>
        </a:fillRef>
        <a:effectRef idx="2">
          <a:scrgbClr r="0" g="0" b="0"/>
        </a:effectRef>
        <a:fontRef idx="minor">
          <a:schemeClr val="lt1"/>
        </a:fontRef>
      </dsp:style>
      <dsp:txBody>
        <a:bodyPr spcFirstLastPara="0" vert="horz" wrap="square" lIns="310156" tIns="0" rIns="310156" bIns="330200" numCol="1" spcCol="1270" anchor="t" anchorCtr="0">
          <a:noAutofit/>
        </a:bodyPr>
        <a:lstStyle/>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r>
            <a:rPr lang="en-US" sz="1800" b="1" kern="1200" dirty="0" smtClean="0">
              <a:solidFill>
                <a:schemeClr val="bg1"/>
              </a:solidFill>
            </a:rPr>
            <a:t>Microsoft</a:t>
          </a:r>
          <a:r>
            <a:rPr lang="en-US" sz="1800" b="1" kern="1200" baseline="0" dirty="0" smtClean="0">
              <a:solidFill>
                <a:schemeClr val="bg1"/>
              </a:solidFill>
            </a:rPr>
            <a:t> power BI</a:t>
          </a:r>
        </a:p>
        <a:p>
          <a:pPr lvl="0" algn="l" defTabSz="800100">
            <a:lnSpc>
              <a:spcPct val="90000"/>
            </a:lnSpc>
            <a:spcBef>
              <a:spcPct val="0"/>
            </a:spcBef>
            <a:spcAft>
              <a:spcPct val="35000"/>
            </a:spcAft>
          </a:pPr>
          <a:r>
            <a:rPr lang="en-US" sz="1800" kern="1200" baseline="0" dirty="0" smtClean="0">
              <a:solidFill>
                <a:schemeClr val="bg1"/>
              </a:solidFill>
            </a:rPr>
            <a:t>For creating dashboard</a:t>
          </a:r>
          <a:r>
            <a:rPr lang="en-US" sz="1800" kern="1200" baseline="0" dirty="0" smtClean="0"/>
            <a:t> </a:t>
          </a:r>
          <a:endParaRPr lang="en-US" sz="1800" kern="1200" dirty="0"/>
        </a:p>
      </dsp:txBody>
      <dsp:txXfrm>
        <a:off x="3391912" y="1276003"/>
        <a:ext cx="3139941" cy="1914005"/>
      </dsp:txXfrm>
    </dsp:sp>
    <dsp:sp modelId="{AFD12E84-10DC-4593-AB5C-E2F5BC0ADB90}">
      <dsp:nvSpPr>
        <dsp:cNvPr id="0" name=""/>
        <dsp:cNvSpPr/>
      </dsp:nvSpPr>
      <dsp:spPr>
        <a:xfrm>
          <a:off x="3391912" y="0"/>
          <a:ext cx="3139941" cy="1276003"/>
        </a:xfrm>
        <a:prstGeom prst="rect">
          <a:avLst/>
        </a:prstGeom>
        <a:noFill/>
        <a:ln w="9525" cap="rnd" cmpd="sng" algn="ctr">
          <a:noFill/>
          <a:prstDash val="solid"/>
        </a:ln>
        <a:effectLst>
          <a:innerShdw blurRad="50800" dist="25400" dir="13500000">
            <a:srgbClr val="000000">
              <a:alpha val="55000"/>
            </a:srgbClr>
          </a:inn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10156" tIns="165100" rIns="310156" bIns="165100" numCol="1" spcCol="1270" anchor="ctr" anchorCtr="0">
          <a:noAutofit/>
        </a:bodyPr>
        <a:lstStyle/>
        <a:p>
          <a:pPr lvl="0" algn="l" defTabSz="2533650">
            <a:lnSpc>
              <a:spcPct val="90000"/>
            </a:lnSpc>
            <a:spcBef>
              <a:spcPct val="0"/>
            </a:spcBef>
            <a:spcAft>
              <a:spcPct val="35000"/>
            </a:spcAft>
          </a:pPr>
          <a:r>
            <a:rPr lang="en-US" sz="5700" kern="1200" dirty="0"/>
            <a:t>02</a:t>
          </a:r>
        </a:p>
      </dsp:txBody>
      <dsp:txXfrm>
        <a:off x="3391912" y="0"/>
        <a:ext cx="3139941" cy="1276003"/>
      </dsp:txXfrm>
    </dsp:sp>
    <dsp:sp modelId="{40B8BB6A-062D-4836-86BA-89976CDB5300}">
      <dsp:nvSpPr>
        <dsp:cNvPr id="0" name=""/>
        <dsp:cNvSpPr/>
      </dsp:nvSpPr>
      <dsp:spPr>
        <a:xfrm>
          <a:off x="6783049" y="0"/>
          <a:ext cx="3139941" cy="3190009"/>
        </a:xfrm>
        <a:prstGeom prst="rect">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84000"/>
                <a:lumMod val="84000"/>
              </a:schemeClr>
            </a:gs>
          </a:gsLst>
          <a:lin ang="5400000" scaled="0"/>
        </a:gradFill>
        <a:ln w="9525" cap="rnd" cmpd="sng" algn="ctr">
          <a:solidFill>
            <a:schemeClr val="accent4">
              <a:hueOff val="0"/>
              <a:satOff val="0"/>
              <a:lumOff val="0"/>
              <a:alphaOff val="0"/>
            </a:schemeClr>
          </a:solidFill>
          <a:prstDash val="solid"/>
        </a:ln>
        <a:effectLst>
          <a:innerShdw blurRad="50800" dist="25400" dir="13500000">
            <a:srgbClr val="000000">
              <a:alpha val="55000"/>
            </a:srgbClr>
          </a:innerShdw>
        </a:effectLst>
      </dsp:spPr>
      <dsp:style>
        <a:lnRef idx="1">
          <a:scrgbClr r="0" g="0" b="0"/>
        </a:lnRef>
        <a:fillRef idx="3">
          <a:scrgbClr r="0" g="0" b="0"/>
        </a:fillRef>
        <a:effectRef idx="2">
          <a:scrgbClr r="0" g="0" b="0"/>
        </a:effectRef>
        <a:fontRef idx="minor">
          <a:schemeClr val="lt1"/>
        </a:fontRef>
      </dsp:style>
      <dsp:txBody>
        <a:bodyPr spcFirstLastPara="0" vert="horz" wrap="square" lIns="310156" tIns="0" rIns="310156" bIns="330200" numCol="1" spcCol="1270" anchor="t" anchorCtr="0">
          <a:noAutofit/>
        </a:bodyPr>
        <a:lstStyle/>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endParaRPr lang="en-US" sz="1800" b="1" kern="1200" dirty="0" smtClean="0">
            <a:solidFill>
              <a:schemeClr val="bg1"/>
            </a:solidFill>
          </a:endParaRPr>
        </a:p>
        <a:p>
          <a:pPr lvl="0" algn="l" defTabSz="800100">
            <a:lnSpc>
              <a:spcPct val="90000"/>
            </a:lnSpc>
            <a:spcBef>
              <a:spcPct val="0"/>
            </a:spcBef>
            <a:spcAft>
              <a:spcPct val="35000"/>
            </a:spcAft>
          </a:pPr>
          <a:r>
            <a:rPr lang="en-US" sz="1800" b="1" kern="1200" dirty="0" smtClean="0">
              <a:solidFill>
                <a:schemeClr val="bg1"/>
              </a:solidFill>
            </a:rPr>
            <a:t>Power</a:t>
          </a:r>
          <a:r>
            <a:rPr lang="en-US" sz="1800" b="1" kern="1200" baseline="0" dirty="0" smtClean="0">
              <a:solidFill>
                <a:schemeClr val="bg1"/>
              </a:solidFill>
            </a:rPr>
            <a:t> point presentation 2016</a:t>
          </a:r>
        </a:p>
        <a:p>
          <a:pPr lvl="0" algn="l" defTabSz="800100">
            <a:lnSpc>
              <a:spcPct val="90000"/>
            </a:lnSpc>
            <a:spcBef>
              <a:spcPct val="0"/>
            </a:spcBef>
            <a:spcAft>
              <a:spcPct val="35000"/>
            </a:spcAft>
          </a:pPr>
          <a:r>
            <a:rPr lang="en-US" sz="1800" b="0" kern="1200" dirty="0" smtClean="0">
              <a:solidFill>
                <a:schemeClr val="bg1"/>
              </a:solidFill>
            </a:rPr>
            <a:t>For  creating the PPT</a:t>
          </a:r>
          <a:endParaRPr lang="en-US" sz="1800" b="0" kern="1200" dirty="0">
            <a:solidFill>
              <a:schemeClr val="bg1"/>
            </a:solidFill>
          </a:endParaRPr>
        </a:p>
      </dsp:txBody>
      <dsp:txXfrm>
        <a:off x="6783049" y="1276003"/>
        <a:ext cx="3139941" cy="1914005"/>
      </dsp:txXfrm>
    </dsp:sp>
    <dsp:sp modelId="{0E262C3A-6CD6-4DB5-9154-1640DF956351}">
      <dsp:nvSpPr>
        <dsp:cNvPr id="0" name=""/>
        <dsp:cNvSpPr/>
      </dsp:nvSpPr>
      <dsp:spPr>
        <a:xfrm>
          <a:off x="6783049" y="0"/>
          <a:ext cx="3139941" cy="1276003"/>
        </a:xfrm>
        <a:prstGeom prst="rect">
          <a:avLst/>
        </a:prstGeom>
        <a:noFill/>
        <a:ln w="9525" cap="rnd" cmpd="sng" algn="ctr">
          <a:noFill/>
          <a:prstDash val="solid"/>
        </a:ln>
        <a:effectLst>
          <a:innerShdw blurRad="50800" dist="25400" dir="13500000">
            <a:srgbClr val="000000">
              <a:alpha val="55000"/>
            </a:srgbClr>
          </a:inn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10156" tIns="165100" rIns="310156" bIns="165100" numCol="1" spcCol="1270" anchor="ctr" anchorCtr="0">
          <a:noAutofit/>
        </a:bodyPr>
        <a:lstStyle/>
        <a:p>
          <a:pPr lvl="0" algn="l" defTabSz="2533650">
            <a:lnSpc>
              <a:spcPct val="90000"/>
            </a:lnSpc>
            <a:spcBef>
              <a:spcPct val="0"/>
            </a:spcBef>
            <a:spcAft>
              <a:spcPct val="35000"/>
            </a:spcAft>
          </a:pPr>
          <a:r>
            <a:rPr lang="en-US" sz="5700" kern="1200" dirty="0"/>
            <a:t>03</a:t>
          </a:r>
        </a:p>
      </dsp:txBody>
      <dsp:txXfrm>
        <a:off x="6783049" y="0"/>
        <a:ext cx="3139941" cy="1276003"/>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xmlns="">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7/26/2023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68F7FD2-78F3-4025-8C40-D6E2BBEFF8E3}"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599C16-F9EE-4636-80C2-7384C6C78ADF}"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0F9CB28-F02B-4485-B3AC-3EDF57A974AC}"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7C79D3-0911-48A2-825D-B5F84FE4AE39}"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366B435-25C5-4918-AFE5-17599C217023}" type="datetime1">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F2A300-4063-4776-9C3D-A8FF3A4D491F}" type="datetime1">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1C55BF7-25C8-4169-AC89-A4623E500252}" type="datetime1">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7/26/2023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7/26/2023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docs.google.com/spreadsheets/d/1WBAhFIP_uC-5NIH4pLDaBzmCWQmGbv3B/edit?usp=sharing&amp;ouid=112349825885166255529&amp;rtpof=true&amp;sd=true"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5.png"/><Relationship Id="rId4" Type="http://schemas.openxmlformats.org/officeDocument/2006/relationships/diagramLayout" Target="../diagrams/layout1.xml"/><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xmlns=""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596889" y="2007703"/>
            <a:ext cx="8998223" cy="1802297"/>
          </a:xfrm>
        </p:spPr>
        <p:txBody>
          <a:bodyPr>
            <a:noAutofit/>
          </a:bodyPr>
          <a:lstStyle/>
          <a:p>
            <a:r>
              <a:rPr lang="en-US" sz="3600" b="1" dirty="0"/>
              <a:t>Analyzing the Impact of Car Features on Price and Profitability</a:t>
            </a:r>
            <a:endParaRPr lang="en-US" sz="3600" dirty="0"/>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1751012" y="3886200"/>
            <a:ext cx="8676222" cy="795587"/>
          </a:xfrm>
        </p:spPr>
        <p:txBody>
          <a:bodyPr>
            <a:normAutofit/>
          </a:bodyPr>
          <a:lstStyle/>
          <a:p>
            <a:r>
              <a:rPr lang="en-US" dirty="0" smtClean="0"/>
              <a:t>By sarfaraz ahmed mulla</a:t>
            </a:r>
            <a:endParaRPr lang="en-US" dirty="0"/>
          </a:p>
        </p:txBody>
      </p:sp>
    </p:spTree>
    <p:extLst>
      <p:ext uri="{BB962C8B-B14F-4D97-AF65-F5344CB8AC3E}">
        <p14:creationId xmlns:p14="http://schemas.microsoft.com/office/powerpoint/2010/main" val="3065875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0212" y="0"/>
            <a:ext cx="9905998" cy="1905000"/>
          </a:xfrm>
        </p:spPr>
        <p:txBody>
          <a:bodyPr/>
          <a:lstStyle/>
          <a:p>
            <a:r>
              <a:rPr lang="en-US" dirty="0" smtClean="0"/>
              <a:t>INSIGHT 4 </a:t>
            </a:r>
            <a:br>
              <a:rPr lang="en-US" dirty="0" smtClean="0"/>
            </a:br>
            <a:r>
              <a:rPr lang="en-US" dirty="0">
                <a:effectLst/>
              </a:rPr>
              <a:t>How does the average price of a car vary across different manufacturers?</a:t>
            </a:r>
            <a:endParaRPr lang="en-IN" dirty="0"/>
          </a:p>
        </p:txBody>
      </p:sp>
      <p:pic>
        <p:nvPicPr>
          <p:cNvPr id="6" name="Content Placeholder 5"/>
          <p:cNvPicPr>
            <a:picLocks noGrp="1" noChangeAspect="1"/>
          </p:cNvPicPr>
          <p:nvPr>
            <p:ph sz="half" idx="1"/>
          </p:nvPr>
        </p:nvPicPr>
        <p:blipFill>
          <a:blip r:embed="rId2"/>
          <a:stretch>
            <a:fillRect/>
          </a:stretch>
        </p:blipFill>
        <p:spPr>
          <a:xfrm>
            <a:off x="430212" y="1905000"/>
            <a:ext cx="9089708" cy="4861560"/>
          </a:xfrm>
          <a:prstGeom prst="rect">
            <a:avLst/>
          </a:prstGeom>
        </p:spPr>
      </p:pic>
      <p:sp>
        <p:nvSpPr>
          <p:cNvPr id="4" name="Content Placeholder 3"/>
          <p:cNvSpPr>
            <a:spLocks noGrp="1"/>
          </p:cNvSpPr>
          <p:nvPr>
            <p:ph sz="half" idx="2"/>
          </p:nvPr>
        </p:nvSpPr>
        <p:spPr>
          <a:xfrm>
            <a:off x="9631680" y="2362200"/>
            <a:ext cx="2472372" cy="3124200"/>
          </a:xfrm>
        </p:spPr>
        <p:txBody>
          <a:bodyPr/>
          <a:lstStyle/>
          <a:p>
            <a:r>
              <a:rPr lang="en-US" dirty="0" smtClean="0"/>
              <a:t>Using pivot table average of each make is calculated </a:t>
            </a:r>
            <a:endParaRPr lang="en-IN" dirty="0"/>
          </a:p>
        </p:txBody>
      </p:sp>
    </p:spTree>
    <p:extLst>
      <p:ext uri="{BB962C8B-B14F-4D97-AF65-F5344CB8AC3E}">
        <p14:creationId xmlns:p14="http://schemas.microsoft.com/office/powerpoint/2010/main" val="22389373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1333" y="0"/>
            <a:ext cx="9905998" cy="1905000"/>
          </a:xfrm>
        </p:spPr>
        <p:txBody>
          <a:bodyPr>
            <a:normAutofit fontScale="90000"/>
          </a:bodyPr>
          <a:lstStyle/>
          <a:p>
            <a:r>
              <a:rPr lang="en-US" dirty="0" smtClean="0"/>
              <a:t>Insights 5 </a:t>
            </a:r>
            <a:br>
              <a:rPr lang="en-US" dirty="0" smtClean="0"/>
            </a:br>
            <a:r>
              <a:rPr lang="en-US" dirty="0">
                <a:effectLst/>
              </a:rPr>
              <a:t>What is the relationship between fuel efficiency and the number of cylinders in a car's engine?</a:t>
            </a:r>
            <a:endParaRPr lang="en-IN" dirty="0"/>
          </a:p>
        </p:txBody>
      </p:sp>
      <p:pic>
        <p:nvPicPr>
          <p:cNvPr id="5" name="Content Placeholder 4"/>
          <p:cNvPicPr>
            <a:picLocks noGrp="1" noChangeAspect="1"/>
          </p:cNvPicPr>
          <p:nvPr>
            <p:ph sz="half" idx="1"/>
          </p:nvPr>
        </p:nvPicPr>
        <p:blipFill>
          <a:blip r:embed="rId2"/>
          <a:stretch>
            <a:fillRect/>
          </a:stretch>
        </p:blipFill>
        <p:spPr>
          <a:xfrm>
            <a:off x="577532" y="1700473"/>
            <a:ext cx="8221028" cy="5035607"/>
          </a:xfrm>
          <a:prstGeom prst="rect">
            <a:avLst/>
          </a:prstGeom>
        </p:spPr>
      </p:pic>
      <p:sp>
        <p:nvSpPr>
          <p:cNvPr id="4" name="Content Placeholder 3"/>
          <p:cNvSpPr>
            <a:spLocks noGrp="1"/>
          </p:cNvSpPr>
          <p:nvPr>
            <p:ph sz="half" idx="2"/>
          </p:nvPr>
        </p:nvSpPr>
        <p:spPr>
          <a:xfrm>
            <a:off x="8798560" y="2043373"/>
            <a:ext cx="3317241" cy="3124200"/>
          </a:xfrm>
        </p:spPr>
        <p:txBody>
          <a:bodyPr/>
          <a:lstStyle/>
          <a:p>
            <a:r>
              <a:rPr lang="en-US" dirty="0" smtClean="0"/>
              <a:t>For scatter plot x axis is engine cylinders and y axis highway mpg .</a:t>
            </a:r>
          </a:p>
          <a:p>
            <a:r>
              <a:rPr lang="en-US" dirty="0" smtClean="0"/>
              <a:t>Engine cylinders vs highway mpg </a:t>
            </a:r>
          </a:p>
          <a:p>
            <a:r>
              <a:rPr lang="en-US" dirty="0" smtClean="0"/>
              <a:t>increase in cylinders reduces the mileage </a:t>
            </a:r>
          </a:p>
          <a:p>
            <a:r>
              <a:rPr lang="en-US" dirty="0" smtClean="0"/>
              <a:t>Correlation is calculated using </a:t>
            </a:r>
            <a:r>
              <a:rPr lang="en-US" dirty="0" err="1" smtClean="0"/>
              <a:t>correl</a:t>
            </a:r>
            <a:r>
              <a:rPr lang="en-US" dirty="0" smtClean="0"/>
              <a:t> formula </a:t>
            </a:r>
            <a:endParaRPr lang="en-IN" dirty="0"/>
          </a:p>
        </p:txBody>
      </p:sp>
      <p:pic>
        <p:nvPicPr>
          <p:cNvPr id="6" name="Picture 5"/>
          <p:cNvPicPr>
            <a:picLocks noChangeAspect="1"/>
          </p:cNvPicPr>
          <p:nvPr/>
        </p:nvPicPr>
        <p:blipFill>
          <a:blip r:embed="rId3"/>
          <a:stretch>
            <a:fillRect/>
          </a:stretch>
        </p:blipFill>
        <p:spPr>
          <a:xfrm>
            <a:off x="8867776" y="5251739"/>
            <a:ext cx="3248025" cy="466725"/>
          </a:xfrm>
          <a:prstGeom prst="rect">
            <a:avLst/>
          </a:prstGeom>
        </p:spPr>
      </p:pic>
    </p:spTree>
    <p:extLst>
      <p:ext uri="{BB962C8B-B14F-4D97-AF65-F5344CB8AC3E}">
        <p14:creationId xmlns:p14="http://schemas.microsoft.com/office/powerpoint/2010/main" val="572876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7840" y="350521"/>
            <a:ext cx="9905998" cy="1905000"/>
          </a:xfrm>
        </p:spPr>
        <p:txBody>
          <a:bodyPr/>
          <a:lstStyle/>
          <a:p>
            <a:r>
              <a:rPr lang="en-US" dirty="0" smtClean="0"/>
              <a:t>Creating dashboard </a:t>
            </a:r>
            <a:br>
              <a:rPr lang="en-US" dirty="0" smtClean="0"/>
            </a:br>
            <a:r>
              <a:rPr lang="en-US" dirty="0" smtClean="0"/>
              <a:t>questions to be answered ?</a:t>
            </a:r>
            <a:endParaRPr lang="en-IN" dirty="0"/>
          </a:p>
        </p:txBody>
      </p:sp>
      <p:sp>
        <p:nvSpPr>
          <p:cNvPr id="3" name="Content Placeholder 2"/>
          <p:cNvSpPr>
            <a:spLocks noGrp="1"/>
          </p:cNvSpPr>
          <p:nvPr>
            <p:ph sz="half" idx="1"/>
          </p:nvPr>
        </p:nvSpPr>
        <p:spPr>
          <a:xfrm>
            <a:off x="497840" y="2255521"/>
            <a:ext cx="11358880" cy="4358640"/>
          </a:xfrm>
        </p:spPr>
        <p:txBody>
          <a:bodyPr>
            <a:normAutofit/>
          </a:bodyPr>
          <a:lstStyle/>
          <a:p>
            <a:r>
              <a:rPr lang="en-US" sz="2000" b="1" dirty="0">
                <a:effectLst/>
              </a:rPr>
              <a:t>Task 1:</a:t>
            </a:r>
            <a:r>
              <a:rPr lang="en-US" sz="2000" dirty="0">
                <a:effectLst/>
              </a:rPr>
              <a:t> How does the distribution of car prices vary by brand and body style?</a:t>
            </a:r>
            <a:endParaRPr lang="en-US" sz="2000" dirty="0">
              <a:effectLst/>
            </a:endParaRPr>
          </a:p>
          <a:p>
            <a:r>
              <a:rPr lang="en-US" sz="2000" b="1" dirty="0">
                <a:effectLst/>
              </a:rPr>
              <a:t>Task 2:</a:t>
            </a:r>
            <a:r>
              <a:rPr lang="en-US" sz="2000" dirty="0">
                <a:effectLst/>
              </a:rPr>
              <a:t> Which car brands have the highest and lowest average MSRPs, and how does this </a:t>
            </a:r>
            <a:r>
              <a:rPr lang="en-US" sz="2000" dirty="0" smtClean="0">
                <a:effectLst/>
              </a:rPr>
              <a:t>                      </a:t>
            </a:r>
          </a:p>
          <a:p>
            <a:pPr marL="0" indent="0">
              <a:buNone/>
            </a:pPr>
            <a:r>
              <a:rPr lang="en-US" sz="2000" dirty="0" smtClean="0">
                <a:effectLst/>
              </a:rPr>
              <a:t>                vary </a:t>
            </a:r>
            <a:r>
              <a:rPr lang="en-US" sz="2000" dirty="0">
                <a:effectLst/>
              </a:rPr>
              <a:t>by body style</a:t>
            </a:r>
            <a:r>
              <a:rPr lang="en-US" sz="2000" dirty="0" smtClean="0">
                <a:effectLst/>
              </a:rPr>
              <a:t>?</a:t>
            </a:r>
          </a:p>
          <a:p>
            <a:r>
              <a:rPr lang="en-US" sz="2000" b="1" dirty="0">
                <a:effectLst/>
              </a:rPr>
              <a:t>Task 3:</a:t>
            </a:r>
            <a:r>
              <a:rPr lang="en-US" sz="2000" dirty="0">
                <a:effectLst/>
              </a:rPr>
              <a:t> How do the different feature such as transmission type affect the MSRP, and how does </a:t>
            </a:r>
            <a:endParaRPr lang="en-US" sz="2000" dirty="0" smtClean="0">
              <a:effectLst/>
            </a:endParaRPr>
          </a:p>
          <a:p>
            <a:pPr marL="0" indent="0">
              <a:buNone/>
            </a:pPr>
            <a:r>
              <a:rPr lang="en-US" sz="2000" dirty="0" smtClean="0">
                <a:effectLst/>
              </a:rPr>
              <a:t>                this </a:t>
            </a:r>
            <a:r>
              <a:rPr lang="en-US" sz="2000" dirty="0">
                <a:effectLst/>
              </a:rPr>
              <a:t>vary by body style</a:t>
            </a:r>
            <a:r>
              <a:rPr lang="en-US" sz="2000" dirty="0" smtClean="0">
                <a:effectLst/>
              </a:rPr>
              <a:t>?</a:t>
            </a:r>
          </a:p>
          <a:p>
            <a:r>
              <a:rPr lang="en-US" sz="2000" b="1" dirty="0">
                <a:effectLst/>
              </a:rPr>
              <a:t>Task 4:</a:t>
            </a:r>
            <a:r>
              <a:rPr lang="en-US" sz="2000" dirty="0">
                <a:effectLst/>
              </a:rPr>
              <a:t> How does the fuel efficiency of cars vary across different body styles and model </a:t>
            </a:r>
            <a:endParaRPr lang="en-US" sz="2000" dirty="0" smtClean="0">
              <a:effectLst/>
            </a:endParaRPr>
          </a:p>
          <a:p>
            <a:pPr marL="0" indent="0">
              <a:buNone/>
            </a:pPr>
            <a:r>
              <a:rPr lang="en-US" sz="2000" dirty="0" smtClean="0">
                <a:effectLst/>
              </a:rPr>
              <a:t>                years?</a:t>
            </a:r>
          </a:p>
          <a:p>
            <a:r>
              <a:rPr lang="en-US" sz="2000" b="1" dirty="0">
                <a:effectLst/>
              </a:rPr>
              <a:t>Task 5:</a:t>
            </a:r>
            <a:r>
              <a:rPr lang="en-US" sz="2000" dirty="0">
                <a:effectLst/>
              </a:rPr>
              <a:t> How does the car's horsepower, MPG, and price vary across different Brands?</a:t>
            </a:r>
            <a:r>
              <a:rPr lang="en-US" dirty="0"/>
              <a:t/>
            </a:r>
            <a:br>
              <a:rPr lang="en-US" dirty="0"/>
            </a:br>
            <a:endParaRPr lang="en-IN" dirty="0"/>
          </a:p>
        </p:txBody>
      </p:sp>
    </p:spTree>
    <p:extLst>
      <p:ext uri="{BB962C8B-B14F-4D97-AF65-F5344CB8AC3E}">
        <p14:creationId xmlns:p14="http://schemas.microsoft.com/office/powerpoint/2010/main" val="1633893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0"/>
            <a:ext cx="9345611" cy="944880"/>
          </a:xfrm>
        </p:spPr>
        <p:txBody>
          <a:bodyPr/>
          <a:lstStyle/>
          <a:p>
            <a:r>
              <a:rPr lang="en-US" dirty="0" smtClean="0"/>
              <a:t>Dashboard </a:t>
            </a:r>
            <a:endParaRPr lang="en-IN" dirty="0"/>
          </a:p>
        </p:txBody>
      </p:sp>
      <p:pic>
        <p:nvPicPr>
          <p:cNvPr id="5" name="Content Placeholder 4"/>
          <p:cNvPicPr>
            <a:picLocks noGrp="1" noChangeAspect="1"/>
          </p:cNvPicPr>
          <p:nvPr>
            <p:ph sz="half" idx="1"/>
          </p:nvPr>
        </p:nvPicPr>
        <p:blipFill rotWithShape="1">
          <a:blip r:embed="rId2"/>
          <a:srcRect l="17239" t="5029" r="15845" b="4563"/>
          <a:stretch/>
        </p:blipFill>
        <p:spPr>
          <a:xfrm rot="5400000">
            <a:off x="3119056" y="-1722056"/>
            <a:ext cx="5796408" cy="10845800"/>
          </a:xfrm>
          <a:prstGeom prst="rect">
            <a:avLst/>
          </a:prstGeom>
        </p:spPr>
      </p:pic>
    </p:spTree>
    <p:extLst>
      <p:ext uri="{BB962C8B-B14F-4D97-AF65-F5344CB8AC3E}">
        <p14:creationId xmlns:p14="http://schemas.microsoft.com/office/powerpoint/2010/main" val="1594015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9905998" cy="1209040"/>
          </a:xfrm>
        </p:spPr>
        <p:txBody>
          <a:bodyPr/>
          <a:lstStyle/>
          <a:p>
            <a:r>
              <a:rPr lang="en-US" dirty="0" smtClean="0"/>
              <a:t>Conclusion </a:t>
            </a:r>
            <a:endParaRPr lang="en-IN" dirty="0"/>
          </a:p>
        </p:txBody>
      </p:sp>
      <p:sp>
        <p:nvSpPr>
          <p:cNvPr id="6" name="TextBox 5"/>
          <p:cNvSpPr txBox="1"/>
          <p:nvPr/>
        </p:nvSpPr>
        <p:spPr>
          <a:xfrm>
            <a:off x="223520" y="1656081"/>
            <a:ext cx="11785600" cy="4939814"/>
          </a:xfrm>
          <a:prstGeom prst="rect">
            <a:avLst/>
          </a:prstGeom>
          <a:noFill/>
        </p:spPr>
        <p:txBody>
          <a:bodyPr wrap="square" rtlCol="0">
            <a:spAutoFit/>
          </a:bodyPr>
          <a:lstStyle/>
          <a:p>
            <a:pPr algn="just">
              <a:lnSpc>
                <a:spcPct val="150000"/>
              </a:lnSpc>
            </a:pPr>
            <a:r>
              <a:rPr lang="en-US" dirty="0"/>
              <a:t>THE ANALYSIS SHOWS HOW CAR PRICE IS AFFECTED BY DIFFERENT FEATURES , DIFFERENT BODY STYLE AND DIFFERENT MARKET CATEGORY </a:t>
            </a:r>
          </a:p>
          <a:p>
            <a:pPr marL="285750" indent="-285750" algn="just">
              <a:lnSpc>
                <a:spcPct val="150000"/>
              </a:lnSpc>
              <a:buFont typeface="Arial" panose="020B0604020202020204" pitchFamily="34" charset="0"/>
              <a:buChar char="•"/>
            </a:pPr>
            <a:r>
              <a:rPr lang="en-US" dirty="0" smtClean="0"/>
              <a:t>MSRP OF A CAR IS DEPENDENT ON FOLLOWING FACTORS  :  1.   BODY STYLE </a:t>
            </a:r>
          </a:p>
          <a:p>
            <a:pPr>
              <a:lnSpc>
                <a:spcPct val="150000"/>
              </a:lnSpc>
            </a:pPr>
            <a:r>
              <a:rPr lang="en-US" dirty="0" smtClean="0"/>
              <a:t>     								                      		               2.   MARKET CATEGORY </a:t>
            </a:r>
          </a:p>
          <a:p>
            <a:pPr>
              <a:lnSpc>
                <a:spcPct val="150000"/>
              </a:lnSpc>
            </a:pPr>
            <a:r>
              <a:rPr lang="en-US" dirty="0" smtClean="0"/>
              <a:t>     									             		                      3.   ENGINE HP</a:t>
            </a:r>
          </a:p>
          <a:p>
            <a:pPr marL="285750" indent="-285750">
              <a:lnSpc>
                <a:spcPct val="150000"/>
              </a:lnSpc>
              <a:buFont typeface="Arial" panose="020B0604020202020204" pitchFamily="34" charset="0"/>
              <a:buChar char="•"/>
            </a:pPr>
            <a:r>
              <a:rPr lang="en-US" dirty="0" smtClean="0"/>
              <a:t>MILEGE OF A CAR IS DEPENDENT ON FOLLOWING FACTORS :   1.  ENIGNE HP </a:t>
            </a:r>
          </a:p>
          <a:p>
            <a:pPr>
              <a:lnSpc>
                <a:spcPct val="150000"/>
              </a:lnSpc>
            </a:pPr>
            <a:r>
              <a:rPr lang="en-US" dirty="0" smtClean="0"/>
              <a:t>									       			                         2.  ENGINE CYLINDERS </a:t>
            </a:r>
          </a:p>
          <a:p>
            <a:pPr>
              <a:lnSpc>
                <a:spcPct val="150000"/>
              </a:lnSpc>
            </a:pPr>
            <a:r>
              <a:rPr lang="en-US" dirty="0" smtClean="0"/>
              <a:t>													                  3.  BODY STYLE </a:t>
            </a:r>
          </a:p>
          <a:p>
            <a:pPr marL="285750" indent="-285750">
              <a:lnSpc>
                <a:spcPct val="150000"/>
              </a:lnSpc>
              <a:buFont typeface="Arial" panose="020B0604020202020204" pitchFamily="34" charset="0"/>
              <a:buChar char="•"/>
            </a:pPr>
            <a:r>
              <a:rPr lang="en-US" dirty="0" smtClean="0"/>
              <a:t>AVERAGE PRICE OF A MAKE DEPENDS ON FOLLOWING FACTORS :  1. BODY STYLE </a:t>
            </a:r>
          </a:p>
          <a:p>
            <a:pPr lvl="4">
              <a:lnSpc>
                <a:spcPct val="150000"/>
              </a:lnSpc>
            </a:pPr>
            <a:r>
              <a:rPr lang="en-US" dirty="0" smtClean="0"/>
              <a:t>										                   2. NUMBER OF MODELS THEY SELL</a:t>
            </a:r>
          </a:p>
          <a:p>
            <a:pPr lvl="4">
              <a:lnSpc>
                <a:spcPct val="150000"/>
              </a:lnSpc>
            </a:pPr>
            <a:r>
              <a:rPr lang="en-US" dirty="0" smtClean="0"/>
              <a:t>										                   3. MILEAGE ON HIGHWAY AND CITY</a:t>
            </a:r>
          </a:p>
          <a:p>
            <a:endParaRPr lang="en-IN" dirty="0"/>
          </a:p>
        </p:txBody>
      </p:sp>
    </p:spTree>
    <p:extLst>
      <p:ext uri="{BB962C8B-B14F-4D97-AF65-F5344CB8AC3E}">
        <p14:creationId xmlns:p14="http://schemas.microsoft.com/office/powerpoint/2010/main" val="2438858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1701478"/>
            <a:ext cx="8676222" cy="939479"/>
          </a:xfrm>
        </p:spPr>
        <p:txBody>
          <a:bodyPr>
            <a:normAutofit/>
          </a:bodyPr>
          <a:lstStyle/>
          <a:p>
            <a:r>
              <a:rPr lang="en-US" dirty="0" smtClean="0"/>
              <a:t>Hyper link to analysis</a:t>
            </a:r>
            <a:endParaRPr lang="en-IN" dirty="0"/>
          </a:p>
        </p:txBody>
      </p:sp>
      <p:sp>
        <p:nvSpPr>
          <p:cNvPr id="3" name="Subtitle 2"/>
          <p:cNvSpPr>
            <a:spLocks noGrp="1"/>
          </p:cNvSpPr>
          <p:nvPr>
            <p:ph type="subTitle" idx="1"/>
          </p:nvPr>
        </p:nvSpPr>
        <p:spPr>
          <a:xfrm>
            <a:off x="1751012" y="2640957"/>
            <a:ext cx="8676222" cy="1905000"/>
          </a:xfrm>
        </p:spPr>
        <p:txBody>
          <a:bodyPr/>
          <a:lstStyle/>
          <a:p>
            <a:r>
              <a:rPr lang="en-US" dirty="0" smtClean="0">
                <a:hlinkClick r:id="rId2"/>
              </a:rPr>
              <a:t>https://docs.google.com/spreadsheets/d/1WBAhFIP_uC-5NIH4pLDaBzmCWQmGbv3B/edit?usp=sharing&amp;ouid=112349825885166255529&amp;rtpof=true&amp;sd=true - </a:t>
            </a:r>
            <a:endParaRPr lang="en-IN" dirty="0"/>
          </a:p>
        </p:txBody>
      </p:sp>
    </p:spTree>
    <p:extLst>
      <p:ext uri="{BB962C8B-B14F-4D97-AF65-F5344CB8AC3E}">
        <p14:creationId xmlns:p14="http://schemas.microsoft.com/office/powerpoint/2010/main" val="3370058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9905998" cy="931817"/>
          </a:xfrm>
        </p:spPr>
        <p:txBody>
          <a:bodyPr/>
          <a:lstStyle/>
          <a:p>
            <a:r>
              <a:rPr lang="en-US" b="1" dirty="0" smtClean="0"/>
              <a:t>Project description </a:t>
            </a:r>
            <a:endParaRPr lang="en-IN" b="1" dirty="0"/>
          </a:p>
        </p:txBody>
      </p:sp>
      <p:sp>
        <p:nvSpPr>
          <p:cNvPr id="3" name="Content Placeholder 2"/>
          <p:cNvSpPr>
            <a:spLocks noGrp="1"/>
          </p:cNvSpPr>
          <p:nvPr>
            <p:ph idx="1"/>
          </p:nvPr>
        </p:nvSpPr>
        <p:spPr>
          <a:xfrm>
            <a:off x="1141413" y="1541417"/>
            <a:ext cx="10521198" cy="4249783"/>
          </a:xfrm>
        </p:spPr>
        <p:txBody>
          <a:bodyPr>
            <a:normAutofit lnSpcReduction="10000"/>
          </a:bodyPr>
          <a:lstStyle/>
          <a:p>
            <a:pPr algn="just"/>
            <a:r>
              <a:rPr lang="en-US" dirty="0">
                <a:effectLst/>
              </a:rPr>
              <a:t>The </a:t>
            </a:r>
            <a:r>
              <a:rPr lang="en-US" dirty="0" smtClean="0">
                <a:effectLst/>
              </a:rPr>
              <a:t>rapid growth in automotive industry over </a:t>
            </a:r>
            <a:r>
              <a:rPr lang="en-US" dirty="0">
                <a:effectLst/>
              </a:rPr>
              <a:t>the past few decades, with a </a:t>
            </a:r>
            <a:r>
              <a:rPr lang="en-US" dirty="0" smtClean="0">
                <a:effectLst/>
              </a:rPr>
              <a:t>focus </a:t>
            </a:r>
            <a:r>
              <a:rPr lang="en-US" dirty="0">
                <a:effectLst/>
              </a:rPr>
              <a:t>on fuel efficiency, environmental </a:t>
            </a:r>
            <a:r>
              <a:rPr lang="en-US" dirty="0" smtClean="0">
                <a:effectLst/>
              </a:rPr>
              <a:t>sustainability and </a:t>
            </a:r>
            <a:r>
              <a:rPr lang="en-US" dirty="0">
                <a:effectLst/>
              </a:rPr>
              <a:t>technological innovation. With increasing competition among manufacturers and a changing consumer </a:t>
            </a:r>
            <a:r>
              <a:rPr lang="en-US" dirty="0" smtClean="0">
                <a:effectLst/>
              </a:rPr>
              <a:t>, </a:t>
            </a:r>
            <a:r>
              <a:rPr lang="en-US" dirty="0">
                <a:effectLst/>
              </a:rPr>
              <a:t>it has become more important than ever to understand the factors that drive consumer demand for </a:t>
            </a:r>
            <a:r>
              <a:rPr lang="en-US" dirty="0" smtClean="0">
                <a:effectLst/>
              </a:rPr>
              <a:t>cars. </a:t>
            </a:r>
          </a:p>
          <a:p>
            <a:pPr algn="just"/>
            <a:r>
              <a:rPr lang="en-US" dirty="0" smtClean="0">
                <a:effectLst/>
              </a:rPr>
              <a:t>The project aims to answer which car features are important to be taken under consideration for selecting particular make or model .</a:t>
            </a:r>
          </a:p>
          <a:p>
            <a:pPr algn="just"/>
            <a:r>
              <a:rPr lang="en-US" dirty="0" smtClean="0">
                <a:effectLst/>
              </a:rPr>
              <a:t>Data cleaning : few rows which had blank entry where deleted from data set so that it does not affect our analysis </a:t>
            </a:r>
          </a:p>
          <a:p>
            <a:pPr algn="just"/>
            <a:r>
              <a:rPr lang="en-US" dirty="0" smtClean="0">
                <a:effectLst/>
              </a:rPr>
              <a:t>Data sources :   make , model , year , engine fuel type , engine </a:t>
            </a:r>
            <a:r>
              <a:rPr lang="en-US" dirty="0" err="1" smtClean="0">
                <a:effectLst/>
              </a:rPr>
              <a:t>hp</a:t>
            </a:r>
            <a:r>
              <a:rPr lang="en-US" dirty="0" smtClean="0">
                <a:effectLst/>
              </a:rPr>
              <a:t> , engine cylinders , transmission type , driven wheels , number of doors , market category ,  vehicle size , vehicle style , highway mpg , city mpg , popularity , </a:t>
            </a:r>
            <a:r>
              <a:rPr lang="en-US" dirty="0" err="1" smtClean="0">
                <a:effectLst/>
              </a:rPr>
              <a:t>msrp</a:t>
            </a:r>
            <a:r>
              <a:rPr lang="en-US" dirty="0" smtClean="0">
                <a:effectLst/>
              </a:rPr>
              <a:t> were the columns used for analysis </a:t>
            </a:r>
          </a:p>
          <a:p>
            <a:endParaRPr lang="en-IN" dirty="0"/>
          </a:p>
        </p:txBody>
      </p:sp>
    </p:spTree>
    <p:extLst>
      <p:ext uri="{BB962C8B-B14F-4D97-AF65-F5344CB8AC3E}">
        <p14:creationId xmlns:p14="http://schemas.microsoft.com/office/powerpoint/2010/main" val="12853857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283368"/>
          </a:xfrm>
        </p:spPr>
        <p:txBody>
          <a:bodyPr/>
          <a:lstStyle/>
          <a:p>
            <a:r>
              <a:rPr lang="en-US" b="1" dirty="0" smtClean="0"/>
              <a:t>Approach </a:t>
            </a:r>
            <a:endParaRPr lang="en-IN" b="1" dirty="0"/>
          </a:p>
        </p:txBody>
      </p:sp>
      <p:sp>
        <p:nvSpPr>
          <p:cNvPr id="3" name="Content Placeholder 2"/>
          <p:cNvSpPr>
            <a:spLocks noGrp="1"/>
          </p:cNvSpPr>
          <p:nvPr>
            <p:ph idx="1"/>
          </p:nvPr>
        </p:nvSpPr>
        <p:spPr>
          <a:xfrm>
            <a:off x="593558" y="1106905"/>
            <a:ext cx="11229474" cy="5229727"/>
          </a:xfrm>
        </p:spPr>
        <p:txBody>
          <a:bodyPr>
            <a:normAutofit fontScale="85000" lnSpcReduction="20000"/>
          </a:bodyPr>
          <a:lstStyle/>
          <a:p>
            <a:pPr marL="514350" indent="-514350">
              <a:buAutoNum type="arabicPeriod"/>
            </a:pPr>
            <a:r>
              <a:rPr lang="en-US" sz="2800" dirty="0" smtClean="0"/>
              <a:t>Data cleaning :</a:t>
            </a:r>
          </a:p>
          <a:p>
            <a:pPr lvl="1"/>
            <a:r>
              <a:rPr lang="en-US" sz="2200" b="1" dirty="0" smtClean="0"/>
              <a:t>cleaning the data.</a:t>
            </a:r>
          </a:p>
          <a:p>
            <a:pPr lvl="1"/>
            <a:r>
              <a:rPr lang="en-US" sz="2200" b="1" dirty="0" smtClean="0"/>
              <a:t>Formatting the data to the suited data type for ease for analysis  .</a:t>
            </a:r>
            <a:r>
              <a:rPr lang="en-US" sz="2600" b="1" dirty="0" smtClean="0"/>
              <a:t> </a:t>
            </a:r>
          </a:p>
          <a:p>
            <a:pPr marL="514350" indent="-514350">
              <a:buAutoNum type="arabicPeriod"/>
            </a:pPr>
            <a:r>
              <a:rPr lang="en-US" sz="2800" dirty="0" smtClean="0"/>
              <a:t>Data analysis :  </a:t>
            </a:r>
          </a:p>
          <a:p>
            <a:pPr lvl="1"/>
            <a:r>
              <a:rPr lang="en-US" sz="2200" b="1" dirty="0" smtClean="0"/>
              <a:t>Analyze the dataset .</a:t>
            </a:r>
          </a:p>
          <a:p>
            <a:pPr lvl="1"/>
            <a:r>
              <a:rPr lang="en-US" sz="2200" b="1" dirty="0" smtClean="0"/>
              <a:t>pivot tables were used for understanding the relationship between  different features and summarizing the data .</a:t>
            </a:r>
          </a:p>
          <a:p>
            <a:pPr lvl="1"/>
            <a:r>
              <a:rPr lang="en-US" sz="2200" b="1" dirty="0" smtClean="0"/>
              <a:t>Calculations were done to get the exact numbers .</a:t>
            </a:r>
            <a:endParaRPr lang="en-US" sz="2800" dirty="0" smtClean="0"/>
          </a:p>
          <a:p>
            <a:pPr marL="514350" indent="-514350">
              <a:buAutoNum type="arabicPeriod" startAt="3"/>
            </a:pPr>
            <a:r>
              <a:rPr lang="en-US" sz="2800" dirty="0" smtClean="0"/>
              <a:t>Building dashboard </a:t>
            </a:r>
          </a:p>
          <a:p>
            <a:pPr lvl="1"/>
            <a:r>
              <a:rPr lang="en-US" sz="2200" b="1" dirty="0" smtClean="0"/>
              <a:t>Power bi was used to create dashboard with column charts , scatter plots for informative dashboard</a:t>
            </a:r>
          </a:p>
          <a:p>
            <a:pPr lvl="1"/>
            <a:r>
              <a:rPr lang="en-US" sz="2200" b="1" dirty="0" smtClean="0"/>
              <a:t>Filters and slicers were added to dashboard</a:t>
            </a:r>
            <a:r>
              <a:rPr lang="en-US" sz="2200" dirty="0" smtClean="0"/>
              <a:t>  </a:t>
            </a:r>
          </a:p>
          <a:p>
            <a:pPr marL="514350" indent="-514350">
              <a:buAutoNum type="arabicPeriod" startAt="4"/>
            </a:pPr>
            <a:r>
              <a:rPr lang="en-US" sz="2800" dirty="0" smtClean="0"/>
              <a:t>Report </a:t>
            </a:r>
          </a:p>
          <a:p>
            <a:pPr lvl="1"/>
            <a:r>
              <a:rPr lang="en-US" sz="2600" b="1" dirty="0" smtClean="0"/>
              <a:t>Compiling the data analysis and dashboard results making a detailed report</a:t>
            </a:r>
            <a:endParaRPr lang="en-IN" sz="2600" b="1" dirty="0"/>
          </a:p>
        </p:txBody>
      </p:sp>
    </p:spTree>
    <p:extLst>
      <p:ext uri="{BB962C8B-B14F-4D97-AF65-F5344CB8AC3E}">
        <p14:creationId xmlns:p14="http://schemas.microsoft.com/office/powerpoint/2010/main" val="1131887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09071-1663-4D88-9B43-B41033BDB79D}"/>
              </a:ext>
            </a:extLst>
          </p:cNvPr>
          <p:cNvSpPr>
            <a:spLocks noGrp="1"/>
          </p:cNvSpPr>
          <p:nvPr>
            <p:ph type="title"/>
          </p:nvPr>
        </p:nvSpPr>
        <p:spPr>
          <a:xfrm>
            <a:off x="1141413" y="4667693"/>
            <a:ext cx="9923766" cy="1063256"/>
          </a:xfrm>
        </p:spPr>
        <p:txBody>
          <a:bodyPr anchor="t">
            <a:normAutofit/>
          </a:bodyPr>
          <a:lstStyle/>
          <a:p>
            <a:r>
              <a:rPr lang="en-US" sz="3600" b="1" dirty="0" smtClean="0"/>
              <a:t>Tech stack used </a:t>
            </a:r>
            <a:endParaRPr lang="en-US" sz="3600" b="1" dirty="0"/>
          </a:p>
        </p:txBody>
      </p:sp>
      <p:graphicFrame>
        <p:nvGraphicFramePr>
          <p:cNvPr id="5" name="Content Placeholder 2" descr="Linear block process numbered SmartArt">
            <a:extLst>
              <a:ext uri="{FF2B5EF4-FFF2-40B4-BE49-F238E27FC236}">
                <a16:creationId xmlns:a16="http://schemas.microsoft.com/office/drawing/2014/main" id="{9FC21ECF-53A9-434C-8CAC-B993956A17A4}"/>
              </a:ext>
            </a:extLst>
          </p:cNvPr>
          <p:cNvGraphicFramePr>
            <a:graphicFrameLocks noGrp="1"/>
          </p:cNvGraphicFramePr>
          <p:nvPr>
            <p:ph idx="1"/>
            <p:extLst>
              <p:ext uri="{D42A27DB-BD31-4B8C-83A1-F6EECF244321}">
                <p14:modId xmlns:p14="http://schemas.microsoft.com/office/powerpoint/2010/main" val="2504460041"/>
              </p:ext>
            </p:extLst>
          </p:nvPr>
        </p:nvGraphicFramePr>
        <p:xfrm>
          <a:off x="1134117" y="1007918"/>
          <a:ext cx="9923767" cy="31900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Content Placeholder 3"/>
          <p:cNvPicPr>
            <a:picLocks noChangeAspect="1"/>
          </p:cNvPicPr>
          <p:nvPr/>
        </p:nvPicPr>
        <p:blipFill>
          <a:blip r:embed="rId8"/>
          <a:stretch>
            <a:fillRect/>
          </a:stretch>
        </p:blipFill>
        <p:spPr>
          <a:xfrm>
            <a:off x="2976229" y="1319464"/>
            <a:ext cx="697413" cy="697413"/>
          </a:xfrm>
          <a:prstGeom prst="rect">
            <a:avLst/>
          </a:prstGeom>
        </p:spPr>
      </p:pic>
      <p:pic>
        <p:nvPicPr>
          <p:cNvPr id="6" name="Content Placeholder 5"/>
          <p:cNvPicPr>
            <a:picLocks noChangeAspect="1"/>
          </p:cNvPicPr>
          <p:nvPr/>
        </p:nvPicPr>
        <p:blipFill>
          <a:blip r:embed="rId9"/>
          <a:stretch>
            <a:fillRect/>
          </a:stretch>
        </p:blipFill>
        <p:spPr>
          <a:xfrm>
            <a:off x="6096000" y="1229017"/>
            <a:ext cx="1561431" cy="878305"/>
          </a:xfrm>
          <a:prstGeom prst="rect">
            <a:avLst/>
          </a:prstGeom>
        </p:spPr>
      </p:pic>
      <p:pic>
        <p:nvPicPr>
          <p:cNvPr id="7" name="Content Placeholder 11"/>
          <p:cNvPicPr>
            <a:picLocks noChangeAspect="1"/>
          </p:cNvPicPr>
          <p:nvPr/>
        </p:nvPicPr>
        <p:blipFill>
          <a:blip r:embed="rId10"/>
          <a:stretch>
            <a:fillRect/>
          </a:stretch>
        </p:blipFill>
        <p:spPr>
          <a:xfrm>
            <a:off x="10079789" y="1319464"/>
            <a:ext cx="729498" cy="729498"/>
          </a:xfrm>
          <a:prstGeom prst="rect">
            <a:avLst/>
          </a:prstGeom>
        </p:spPr>
      </p:pic>
    </p:spTree>
    <p:extLst>
      <p:ext uri="{BB962C8B-B14F-4D97-AF65-F5344CB8AC3E}">
        <p14:creationId xmlns:p14="http://schemas.microsoft.com/office/powerpoint/2010/main" val="10164948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9905998" cy="992777"/>
          </a:xfrm>
        </p:spPr>
        <p:txBody>
          <a:bodyPr/>
          <a:lstStyle/>
          <a:p>
            <a:r>
              <a:rPr lang="en-US" b="1" dirty="0" smtClean="0"/>
              <a:t>Insights </a:t>
            </a:r>
            <a:endParaRPr lang="en-IN" b="1" dirty="0"/>
          </a:p>
        </p:txBody>
      </p:sp>
      <p:sp>
        <p:nvSpPr>
          <p:cNvPr id="3" name="Content Placeholder 2"/>
          <p:cNvSpPr>
            <a:spLocks noGrp="1"/>
          </p:cNvSpPr>
          <p:nvPr>
            <p:ph sz="half" idx="1"/>
          </p:nvPr>
        </p:nvSpPr>
        <p:spPr>
          <a:xfrm>
            <a:off x="688565" y="1508760"/>
            <a:ext cx="5302931" cy="2349138"/>
          </a:xfrm>
        </p:spPr>
        <p:txBody>
          <a:bodyPr>
            <a:normAutofit/>
          </a:bodyPr>
          <a:lstStyle/>
          <a:p>
            <a:r>
              <a:rPr lang="en-US" dirty="0">
                <a:effectLst/>
              </a:rPr>
              <a:t> popularity of a </a:t>
            </a:r>
            <a:r>
              <a:rPr lang="en-US" dirty="0" smtClean="0">
                <a:effectLst/>
              </a:rPr>
              <a:t>market category?</a:t>
            </a:r>
          </a:p>
          <a:p>
            <a:pPr marL="0" indent="0" algn="just">
              <a:buNone/>
            </a:pPr>
            <a:r>
              <a:rPr lang="en-US" u="sng" dirty="0" smtClean="0">
                <a:effectLst/>
              </a:rPr>
              <a:t>Flex fuel</a:t>
            </a:r>
            <a:r>
              <a:rPr lang="en-US" dirty="0" smtClean="0">
                <a:effectLst/>
              </a:rPr>
              <a:t> cars are the most popular with total popularity of 1933488 followed by </a:t>
            </a:r>
            <a:r>
              <a:rPr lang="en-US" u="sng" dirty="0" smtClean="0">
                <a:effectLst/>
              </a:rPr>
              <a:t>crossover </a:t>
            </a:r>
            <a:r>
              <a:rPr lang="en-US" dirty="0" smtClean="0">
                <a:effectLst/>
              </a:rPr>
              <a:t>with total popularity of 1686521.</a:t>
            </a:r>
          </a:p>
          <a:p>
            <a:pPr marL="0" indent="0" algn="just">
              <a:buNone/>
            </a:pPr>
            <a:r>
              <a:rPr lang="en-US" u="sng" dirty="0" smtClean="0">
                <a:effectLst/>
              </a:rPr>
              <a:t>luxury, luxury and performance, performance </a:t>
            </a:r>
            <a:r>
              <a:rPr lang="en-US" dirty="0" smtClean="0">
                <a:effectLst/>
              </a:rPr>
              <a:t>have relatively lower popularity but they have significant number of models in market </a:t>
            </a:r>
          </a:p>
        </p:txBody>
      </p:sp>
      <p:sp>
        <p:nvSpPr>
          <p:cNvPr id="4" name="Content Placeholder 3"/>
          <p:cNvSpPr>
            <a:spLocks noGrp="1"/>
          </p:cNvSpPr>
          <p:nvPr>
            <p:ph sz="half" idx="2"/>
          </p:nvPr>
        </p:nvSpPr>
        <p:spPr>
          <a:xfrm>
            <a:off x="6444344" y="1273628"/>
            <a:ext cx="5329646" cy="2680063"/>
          </a:xfrm>
        </p:spPr>
        <p:txBody>
          <a:bodyPr>
            <a:normAutofit/>
          </a:bodyPr>
          <a:lstStyle/>
          <a:p>
            <a:r>
              <a:rPr lang="en-US" dirty="0" smtClean="0"/>
              <a:t>price based on engine power ?</a:t>
            </a:r>
          </a:p>
          <a:p>
            <a:pPr marL="0" indent="0" algn="just">
              <a:buNone/>
            </a:pPr>
            <a:r>
              <a:rPr lang="en-US" dirty="0" smtClean="0"/>
              <a:t>Engine horse power and car price have direct relationship increase in the horse power will increase average price of model </a:t>
            </a:r>
          </a:p>
          <a:p>
            <a:pPr marL="0" indent="0" algn="just">
              <a:buNone/>
            </a:pPr>
            <a:r>
              <a:rPr lang="en-US" dirty="0" err="1" smtClean="0"/>
              <a:t>Hp</a:t>
            </a:r>
            <a:r>
              <a:rPr lang="en-US" dirty="0" smtClean="0"/>
              <a:t> 55 vs </a:t>
            </a:r>
            <a:r>
              <a:rPr lang="en-US" dirty="0" err="1" smtClean="0"/>
              <a:t>avg</a:t>
            </a:r>
            <a:r>
              <a:rPr lang="en-US" dirty="0" smtClean="0"/>
              <a:t> </a:t>
            </a:r>
            <a:r>
              <a:rPr lang="en-US" dirty="0" err="1" smtClean="0"/>
              <a:t>msrp</a:t>
            </a:r>
            <a:r>
              <a:rPr lang="en-US" dirty="0" smtClean="0"/>
              <a:t> 2000 and </a:t>
            </a:r>
            <a:r>
              <a:rPr lang="en-US" dirty="0" err="1" smtClean="0"/>
              <a:t>Hp</a:t>
            </a:r>
            <a:r>
              <a:rPr lang="en-US" dirty="0" smtClean="0"/>
              <a:t> 1001 vs </a:t>
            </a:r>
            <a:r>
              <a:rPr lang="en-US" dirty="0" err="1" smtClean="0"/>
              <a:t>avg</a:t>
            </a:r>
            <a:r>
              <a:rPr lang="en-US" dirty="0" smtClean="0"/>
              <a:t> </a:t>
            </a:r>
            <a:r>
              <a:rPr lang="en-US" dirty="0" err="1" smtClean="0"/>
              <a:t>msrp</a:t>
            </a:r>
            <a:r>
              <a:rPr lang="en-US" dirty="0" smtClean="0"/>
              <a:t> </a:t>
            </a:r>
            <a:r>
              <a:rPr lang="en-IN" dirty="0" smtClean="0">
                <a:effectLst/>
              </a:rPr>
              <a:t>1757224</a:t>
            </a:r>
            <a:r>
              <a:rPr lang="en-IN" dirty="0" smtClean="0"/>
              <a:t> </a:t>
            </a:r>
            <a:r>
              <a:rPr lang="en-US" dirty="0" smtClean="0"/>
              <a:t>As you can see average </a:t>
            </a:r>
            <a:r>
              <a:rPr lang="en-US" dirty="0" err="1" smtClean="0"/>
              <a:t>msrp</a:t>
            </a:r>
            <a:r>
              <a:rPr lang="en-US" dirty="0" smtClean="0"/>
              <a:t> </a:t>
            </a:r>
            <a:r>
              <a:rPr lang="en-US" dirty="0" err="1" smtClean="0"/>
              <a:t>increses</a:t>
            </a:r>
            <a:r>
              <a:rPr lang="en-US" dirty="0" smtClean="0"/>
              <a:t> with increase in </a:t>
            </a:r>
            <a:r>
              <a:rPr lang="en-US" dirty="0" err="1" smtClean="0"/>
              <a:t>hp</a:t>
            </a:r>
            <a:r>
              <a:rPr lang="en-US" dirty="0" smtClean="0"/>
              <a:t> </a:t>
            </a:r>
            <a:endParaRPr lang="en-IN" dirty="0"/>
          </a:p>
        </p:txBody>
      </p:sp>
      <p:sp>
        <p:nvSpPr>
          <p:cNvPr id="6" name="Content Placeholder 2"/>
          <p:cNvSpPr txBox="1">
            <a:spLocks/>
          </p:cNvSpPr>
          <p:nvPr/>
        </p:nvSpPr>
        <p:spPr>
          <a:xfrm>
            <a:off x="688565" y="4319451"/>
            <a:ext cx="11321144" cy="2538549"/>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600" dirty="0" smtClean="0">
                <a:effectLst/>
              </a:rPr>
              <a:t> CAR FEATURES WHICH DETERMINE THE PRICE OF THE CAR ?</a:t>
            </a:r>
          </a:p>
          <a:p>
            <a:pPr marL="0" indent="0" algn="just">
              <a:buNone/>
            </a:pPr>
            <a:r>
              <a:rPr lang="en-US" sz="1600" dirty="0" smtClean="0">
                <a:effectLst/>
              </a:rPr>
              <a:t>REGRESSION ANALYSIS DONE TO FIND WHICH FEATURES AFFECT THE CAR PRICE AND FOLLOWING DATA IS USED FOR REGRESSION ANALYSIS </a:t>
            </a:r>
            <a:r>
              <a:rPr lang="en-US" sz="1600" u="sng" dirty="0" smtClean="0">
                <a:effectLst/>
              </a:rPr>
              <a:t>“</a:t>
            </a:r>
            <a:r>
              <a:rPr lang="en-IN" sz="1600" u="sng" dirty="0" smtClean="0">
                <a:effectLst/>
              </a:rPr>
              <a:t>ENGINE FULE TYPE , Engine HP , Engine Cylinders , TRANSMISSION TYPE , DRIVEN WHEELS , NUMBER OF DOORS , MARKET CATEGORY , VEHICAL SIZE , VEHICAL STYLE , HIGHWAY MPG ,CITY MPG </a:t>
            </a:r>
            <a:r>
              <a:rPr lang="en-IN" sz="1600" dirty="0" smtClean="0">
                <a:effectLst/>
              </a:rPr>
              <a:t>”</a:t>
            </a:r>
          </a:p>
          <a:p>
            <a:pPr marL="0" indent="0" algn="just">
              <a:buNone/>
            </a:pPr>
            <a:r>
              <a:rPr lang="en-US" sz="1600" dirty="0" smtClean="0">
                <a:effectLst/>
              </a:rPr>
              <a:t>FROM REGRESSION ANALYSIS I HAVE FOUND ENIGNE FULE TYPE AND ENGINE HP ARE 2 FACTORS WHICH AFFECT THE MOST WHEN BUYING NEW CAR </a:t>
            </a:r>
            <a:endParaRPr lang="en-IN" sz="1600" dirty="0" smtClean="0">
              <a:effectLst/>
            </a:endParaRPr>
          </a:p>
          <a:p>
            <a:pPr marL="0" indent="0">
              <a:buNone/>
            </a:pPr>
            <a:endParaRPr lang="en-IN" sz="1100" dirty="0">
              <a:solidFill>
                <a:srgbClr val="000000"/>
              </a:solidFill>
              <a:effectLst/>
            </a:endParaRPr>
          </a:p>
          <a:p>
            <a:pPr marL="0" indent="0">
              <a:buNone/>
            </a:pPr>
            <a:endParaRPr lang="en-IN" sz="1100" dirty="0">
              <a:solidFill>
                <a:srgbClr val="000000"/>
              </a:solidFill>
              <a:effectLst/>
              <a:latin typeface="Calibri" panose="020F0502020204030204" pitchFamily="34" charset="0"/>
            </a:endParaRPr>
          </a:p>
          <a:p>
            <a:pPr marL="0" indent="0">
              <a:buNone/>
            </a:pPr>
            <a:endParaRPr lang="en-US" sz="1100" dirty="0" smtClean="0">
              <a:effectLst/>
            </a:endParaRPr>
          </a:p>
          <a:p>
            <a:pPr marL="0" indent="0" algn="just">
              <a:buFont typeface="Arial"/>
              <a:buNone/>
            </a:pPr>
            <a:endParaRPr lang="en-US" sz="1100" dirty="0" smtClean="0">
              <a:effectLst/>
            </a:endParaRPr>
          </a:p>
        </p:txBody>
      </p:sp>
    </p:spTree>
    <p:extLst>
      <p:ext uri="{BB962C8B-B14F-4D97-AF65-F5344CB8AC3E}">
        <p14:creationId xmlns:p14="http://schemas.microsoft.com/office/powerpoint/2010/main" val="39615395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88715" y="298267"/>
            <a:ext cx="4876800" cy="5998030"/>
          </a:xfrm>
        </p:spPr>
        <p:txBody>
          <a:bodyPr>
            <a:normAutofit lnSpcReduction="10000"/>
          </a:bodyPr>
          <a:lstStyle/>
          <a:p>
            <a:r>
              <a:rPr lang="en-US" sz="2000" dirty="0">
                <a:effectLst/>
                <a:latin typeface="+mj-lt"/>
              </a:rPr>
              <a:t>average price of a car vary across different manufacturers</a:t>
            </a:r>
            <a:r>
              <a:rPr lang="en-US" sz="2000" dirty="0" smtClean="0">
                <a:effectLst/>
                <a:latin typeface="+mj-lt"/>
              </a:rPr>
              <a:t>?</a:t>
            </a:r>
          </a:p>
          <a:p>
            <a:pPr marL="0" indent="0">
              <a:buNone/>
            </a:pPr>
            <a:r>
              <a:rPr lang="en-US" sz="2000" dirty="0" smtClean="0">
                <a:effectLst/>
              </a:rPr>
              <a:t>USING PIVOT TABLE AVERAGE PRICE OF EACH MANUFACTURER </a:t>
            </a:r>
          </a:p>
          <a:p>
            <a:pPr marL="0" indent="0">
              <a:buNone/>
            </a:pPr>
            <a:r>
              <a:rPr lang="en-US" sz="2000" dirty="0" smtClean="0">
                <a:effectLst/>
              </a:rPr>
              <a:t>BUGATTI , MAYBACH , ROLLS ROYES HAVE THE HIGHEST AVERAGE .</a:t>
            </a:r>
          </a:p>
          <a:p>
            <a:pPr marL="0" indent="0">
              <a:buNone/>
            </a:pPr>
            <a:r>
              <a:rPr lang="en-US" sz="2000" dirty="0" smtClean="0">
                <a:effectLst/>
              </a:rPr>
              <a:t>PLYMOUTH , OLDMOBILE , SUZUKI HAVE LOWEST AVERAGE .</a:t>
            </a:r>
          </a:p>
          <a:p>
            <a:pPr marL="0" indent="0">
              <a:buNone/>
            </a:pPr>
            <a:endParaRPr lang="en-IN" dirty="0"/>
          </a:p>
        </p:txBody>
      </p:sp>
      <p:sp>
        <p:nvSpPr>
          <p:cNvPr id="6" name="Content Placeholder 5"/>
          <p:cNvSpPr>
            <a:spLocks noGrp="1"/>
          </p:cNvSpPr>
          <p:nvPr>
            <p:ph sz="half" idx="2"/>
          </p:nvPr>
        </p:nvSpPr>
        <p:spPr>
          <a:xfrm>
            <a:off x="6100944" y="1706878"/>
            <a:ext cx="5638210" cy="3326675"/>
          </a:xfrm>
        </p:spPr>
        <p:txBody>
          <a:bodyPr>
            <a:normAutofit lnSpcReduction="10000"/>
          </a:bodyPr>
          <a:lstStyle/>
          <a:p>
            <a:r>
              <a:rPr lang="en-US" sz="2000" dirty="0">
                <a:effectLst/>
              </a:rPr>
              <a:t>fuel efficiency and the number of cylinders in a car's </a:t>
            </a:r>
            <a:r>
              <a:rPr lang="en-US" sz="2000" dirty="0" smtClean="0">
                <a:effectLst/>
              </a:rPr>
              <a:t>engine?</a:t>
            </a:r>
          </a:p>
          <a:p>
            <a:pPr marL="0" indent="0">
              <a:buNone/>
            </a:pPr>
            <a:r>
              <a:rPr lang="en-US" sz="2000" dirty="0" smtClean="0">
                <a:effectLst/>
              </a:rPr>
              <a:t>INCERESE IN THE NUMBER OF CYLINDERS IN A CAR </a:t>
            </a:r>
            <a:r>
              <a:rPr lang="en-US" sz="2000" u="sng" dirty="0" smtClean="0">
                <a:effectLst/>
              </a:rPr>
              <a:t>REDUCES </a:t>
            </a:r>
            <a:r>
              <a:rPr lang="en-US" sz="2000" dirty="0" smtClean="0">
                <a:effectLst/>
              </a:rPr>
              <a:t>THE HIGHWAY MPG SIGNIFICANTLY.</a:t>
            </a:r>
          </a:p>
          <a:p>
            <a:pPr marL="0" indent="0">
              <a:buNone/>
            </a:pPr>
            <a:r>
              <a:rPr lang="en-US" sz="2000" dirty="0" smtClean="0">
                <a:effectLst/>
              </a:rPr>
              <a:t>LESS NUMBER OF CYLINDERS IN A CAR </a:t>
            </a:r>
            <a:r>
              <a:rPr lang="en-US" sz="2000" u="sng" dirty="0" smtClean="0">
                <a:effectLst/>
              </a:rPr>
              <a:t>INCRESES</a:t>
            </a:r>
            <a:r>
              <a:rPr lang="en-US" sz="2000" dirty="0" smtClean="0">
                <a:effectLst/>
              </a:rPr>
              <a:t> THE HIGHWAY MPG SIGNIFICANTLY.</a:t>
            </a:r>
          </a:p>
          <a:p>
            <a:pPr marL="0" indent="0">
              <a:buNone/>
            </a:pPr>
            <a:r>
              <a:rPr lang="en-US" sz="2000" dirty="0" smtClean="0">
                <a:effectLst/>
              </a:rPr>
              <a:t>CORRELATION BETWEEN CYLINDERS AND FUEL EFFICIENCY .</a:t>
            </a:r>
            <a:endParaRPr lang="en-IN" sz="2000" dirty="0"/>
          </a:p>
        </p:txBody>
      </p:sp>
    </p:spTree>
    <p:extLst>
      <p:ext uri="{BB962C8B-B14F-4D97-AF65-F5344CB8AC3E}">
        <p14:creationId xmlns:p14="http://schemas.microsoft.com/office/powerpoint/2010/main" val="2064252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653" y="112571"/>
            <a:ext cx="9905998" cy="890954"/>
          </a:xfrm>
        </p:spPr>
        <p:txBody>
          <a:bodyPr/>
          <a:lstStyle/>
          <a:p>
            <a:r>
              <a:rPr lang="en-US" dirty="0" smtClean="0"/>
              <a:t>RESULTS </a:t>
            </a:r>
            <a:endParaRPr lang="en-IN" dirty="0"/>
          </a:p>
        </p:txBody>
      </p:sp>
      <p:pic>
        <p:nvPicPr>
          <p:cNvPr id="7" name="Picture 6"/>
          <p:cNvPicPr>
            <a:picLocks noChangeAspect="1"/>
          </p:cNvPicPr>
          <p:nvPr/>
        </p:nvPicPr>
        <p:blipFill>
          <a:blip r:embed="rId2"/>
          <a:stretch>
            <a:fillRect/>
          </a:stretch>
        </p:blipFill>
        <p:spPr>
          <a:xfrm>
            <a:off x="521653" y="2249990"/>
            <a:ext cx="7809547" cy="4253060"/>
          </a:xfrm>
          <a:prstGeom prst="rect">
            <a:avLst/>
          </a:prstGeom>
        </p:spPr>
      </p:pic>
      <p:sp>
        <p:nvSpPr>
          <p:cNvPr id="8" name="TextBox 7"/>
          <p:cNvSpPr txBox="1"/>
          <p:nvPr/>
        </p:nvSpPr>
        <p:spPr>
          <a:xfrm>
            <a:off x="521652" y="904069"/>
            <a:ext cx="10735628" cy="1107996"/>
          </a:xfrm>
          <a:prstGeom prst="rect">
            <a:avLst/>
          </a:prstGeom>
          <a:noFill/>
        </p:spPr>
        <p:txBody>
          <a:bodyPr wrap="square" rtlCol="0">
            <a:spAutoFit/>
          </a:bodyPr>
          <a:lstStyle/>
          <a:p>
            <a:r>
              <a:rPr lang="en-US" sz="2200" dirty="0" smtClean="0"/>
              <a:t>INSIGHT 1 </a:t>
            </a:r>
          </a:p>
          <a:p>
            <a:r>
              <a:rPr lang="en-US" sz="2200" dirty="0"/>
              <a:t>How does the popularity of a car model vary across different market categories?</a:t>
            </a:r>
            <a:endParaRPr lang="en-IN" sz="2200" dirty="0"/>
          </a:p>
        </p:txBody>
      </p:sp>
      <p:sp>
        <p:nvSpPr>
          <p:cNvPr id="9" name="Content Placeholder 3"/>
          <p:cNvSpPr>
            <a:spLocks noGrp="1"/>
          </p:cNvSpPr>
          <p:nvPr>
            <p:ph sz="half" idx="2"/>
          </p:nvPr>
        </p:nvSpPr>
        <p:spPr>
          <a:xfrm>
            <a:off x="8554720" y="2585126"/>
            <a:ext cx="3423920" cy="3124200"/>
          </a:xfrm>
        </p:spPr>
        <p:txBody>
          <a:bodyPr/>
          <a:lstStyle/>
          <a:p>
            <a:pPr algn="just"/>
            <a:r>
              <a:rPr lang="en-US" dirty="0" smtClean="0"/>
              <a:t>THE FOLLOWING ANALYSIS WAS DONE USING PIVOT TABLE WHERE SUM OF POPULARITY OF EACH MARKET CATEGORY  IS CALCULATED AND MATCHHD WITH MARKET CATEGORY IN USING COUNT OF CAR MODEL IN EACH CATEGORY</a:t>
            </a:r>
            <a:endParaRPr lang="en-IN" dirty="0"/>
          </a:p>
        </p:txBody>
      </p:sp>
    </p:spTree>
    <p:extLst>
      <p:ext uri="{BB962C8B-B14F-4D97-AF65-F5344CB8AC3E}">
        <p14:creationId xmlns:p14="http://schemas.microsoft.com/office/powerpoint/2010/main" val="3368368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0372" y="182880"/>
            <a:ext cx="11456987" cy="1905000"/>
          </a:xfrm>
        </p:spPr>
        <p:txBody>
          <a:bodyPr/>
          <a:lstStyle/>
          <a:p>
            <a:r>
              <a:rPr lang="en-US" dirty="0" smtClean="0"/>
              <a:t>INSIGHT 2</a:t>
            </a:r>
            <a:br>
              <a:rPr lang="en-US" dirty="0" smtClean="0"/>
            </a:br>
            <a:r>
              <a:rPr lang="en-US" dirty="0">
                <a:effectLst/>
              </a:rPr>
              <a:t>What is the relationship between a car's engine power and its price?</a:t>
            </a:r>
            <a:endParaRPr lang="en-IN" dirty="0"/>
          </a:p>
        </p:txBody>
      </p:sp>
      <p:pic>
        <p:nvPicPr>
          <p:cNvPr id="5" name="Content Placeholder 4"/>
          <p:cNvPicPr>
            <a:picLocks noGrp="1" noChangeAspect="1"/>
          </p:cNvPicPr>
          <p:nvPr>
            <p:ph sz="half" idx="1"/>
          </p:nvPr>
        </p:nvPicPr>
        <p:blipFill>
          <a:blip r:embed="rId2"/>
          <a:stretch>
            <a:fillRect/>
          </a:stretch>
        </p:blipFill>
        <p:spPr>
          <a:xfrm>
            <a:off x="440373" y="2320668"/>
            <a:ext cx="7240587" cy="4429081"/>
          </a:xfrm>
          <a:prstGeom prst="rect">
            <a:avLst/>
          </a:prstGeom>
        </p:spPr>
      </p:pic>
      <p:sp>
        <p:nvSpPr>
          <p:cNvPr id="4" name="Content Placeholder 3"/>
          <p:cNvSpPr>
            <a:spLocks noGrp="1"/>
          </p:cNvSpPr>
          <p:nvPr>
            <p:ph sz="half" idx="2"/>
          </p:nvPr>
        </p:nvSpPr>
        <p:spPr>
          <a:xfrm>
            <a:off x="7863840" y="2737526"/>
            <a:ext cx="3661092" cy="3124200"/>
          </a:xfrm>
        </p:spPr>
        <p:txBody>
          <a:bodyPr/>
          <a:lstStyle/>
          <a:p>
            <a:r>
              <a:rPr lang="en-US" dirty="0" smtClean="0"/>
              <a:t>THE FOLLOWING ANALYSIS WAS DONE USING PIVOT TABLE WHERE AVERAGE MSRP OF EACH COMPANY IS CALCULATED AND MATCHHED WITH HORSE POWER </a:t>
            </a:r>
            <a:endParaRPr lang="en-IN" dirty="0"/>
          </a:p>
        </p:txBody>
      </p:sp>
    </p:spTree>
    <p:extLst>
      <p:ext uri="{BB962C8B-B14F-4D97-AF65-F5344CB8AC3E}">
        <p14:creationId xmlns:p14="http://schemas.microsoft.com/office/powerpoint/2010/main" val="85542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876" y="0"/>
            <a:ext cx="9905998" cy="1905000"/>
          </a:xfrm>
        </p:spPr>
        <p:txBody>
          <a:bodyPr/>
          <a:lstStyle/>
          <a:p>
            <a:r>
              <a:rPr lang="en-US" dirty="0" smtClean="0"/>
              <a:t>INSIGHT 3</a:t>
            </a:r>
            <a:br>
              <a:rPr lang="en-US" dirty="0" smtClean="0"/>
            </a:br>
            <a:r>
              <a:rPr lang="en-US" dirty="0">
                <a:effectLst/>
              </a:rPr>
              <a:t>Which car features are most important in determining a car's price?</a:t>
            </a:r>
            <a:endParaRPr lang="en-IN" dirty="0"/>
          </a:p>
        </p:txBody>
      </p:sp>
      <p:pic>
        <p:nvPicPr>
          <p:cNvPr id="5" name="Content Placeholder 4"/>
          <p:cNvPicPr>
            <a:picLocks noGrp="1" noChangeAspect="1"/>
          </p:cNvPicPr>
          <p:nvPr>
            <p:ph sz="half" idx="1"/>
          </p:nvPr>
        </p:nvPicPr>
        <p:blipFill>
          <a:blip r:embed="rId2"/>
          <a:stretch>
            <a:fillRect/>
          </a:stretch>
        </p:blipFill>
        <p:spPr>
          <a:xfrm>
            <a:off x="329875" y="1905000"/>
            <a:ext cx="7239325" cy="4822807"/>
          </a:xfrm>
          <a:prstGeom prst="rect">
            <a:avLst/>
          </a:prstGeom>
        </p:spPr>
      </p:pic>
      <p:sp>
        <p:nvSpPr>
          <p:cNvPr id="4" name="Content Placeholder 3"/>
          <p:cNvSpPr>
            <a:spLocks noGrp="1"/>
          </p:cNvSpPr>
          <p:nvPr>
            <p:ph sz="half" idx="2"/>
          </p:nvPr>
        </p:nvSpPr>
        <p:spPr>
          <a:xfrm>
            <a:off x="7660640" y="1905000"/>
            <a:ext cx="4531360" cy="4292600"/>
          </a:xfrm>
        </p:spPr>
        <p:txBody>
          <a:bodyPr/>
          <a:lstStyle/>
          <a:p>
            <a:r>
              <a:rPr lang="en-US" dirty="0" smtClean="0"/>
              <a:t>DATA IS GATHERED AND NON NUMERICAL DATA IS CONVERTED TO NUERICAL DATA USING VLOOKUP FUNTION </a:t>
            </a:r>
          </a:p>
          <a:p>
            <a:r>
              <a:rPr lang="en-US" dirty="0" smtClean="0"/>
              <a:t>USING DATA ANALYSIS FUNTION ON EXCEL PERFORM REGRESSION ANALYSIS ON THE DIFFERENT FEATUERS TO FIND THE IMPORTANT FEATURES </a:t>
            </a:r>
          </a:p>
          <a:p>
            <a:endParaRPr lang="en-IN" dirty="0"/>
          </a:p>
        </p:txBody>
      </p:sp>
    </p:spTree>
    <p:extLst>
      <p:ext uri="{BB962C8B-B14F-4D97-AF65-F5344CB8AC3E}">
        <p14:creationId xmlns:p14="http://schemas.microsoft.com/office/powerpoint/2010/main" val="34724406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2.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137551-CD8F-4200-B612-C4D85FD83077}">
  <ds:schemaRefs>
    <ds:schemaRef ds:uri="http://schemas.microsoft.com/office/2006/documentManagement/types"/>
    <ds:schemaRef ds:uri="http://purl.org/dc/terms/"/>
    <ds:schemaRef ds:uri="http://schemas.microsoft.com/office/2006/metadata/properties"/>
    <ds:schemaRef ds:uri="16c05727-aa75-4e4a-9b5f-8a80a1165891"/>
    <ds:schemaRef ds:uri="http://www.w3.org/XML/1998/namespace"/>
    <ds:schemaRef ds:uri="71af3243-3dd4-4a8d-8c0d-dd76da1f02a5"/>
    <ds:schemaRef ds:uri="http://purl.org/dc/elements/1.1/"/>
    <ds:schemaRef ds:uri="http://schemas.microsoft.com/office/infopath/2007/PartnerControl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Mesh design</Template>
  <TotalTime>0</TotalTime>
  <Words>1059</Words>
  <Application>Microsoft Office PowerPoint</Application>
  <PresentationFormat>Widescreen</PresentationFormat>
  <Paragraphs>95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Analyzing the Impact of Car Features on Price and Profitability</vt:lpstr>
      <vt:lpstr>Project description </vt:lpstr>
      <vt:lpstr>Approach </vt:lpstr>
      <vt:lpstr>Tech stack used </vt:lpstr>
      <vt:lpstr>Insights </vt:lpstr>
      <vt:lpstr>PowerPoint Presentation</vt:lpstr>
      <vt:lpstr>RESULTS </vt:lpstr>
      <vt:lpstr>INSIGHT 2 What is the relationship between a car's engine power and its price?</vt:lpstr>
      <vt:lpstr>INSIGHT 3 Which car features are most important in determining a car's price?</vt:lpstr>
      <vt:lpstr>INSIGHT 4  How does the average price of a car vary across different manufacturers?</vt:lpstr>
      <vt:lpstr>Insights 5  What is the relationship between fuel efficiency and the number of cylinders in a car's engine?</vt:lpstr>
      <vt:lpstr>Creating dashboard  questions to be answered ?</vt:lpstr>
      <vt:lpstr>Dashboard </vt:lpstr>
      <vt:lpstr>Conclusion </vt:lpstr>
      <vt:lpstr>Hyper link to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2023-07-26T06:27:35Z</dcterms:created>
  <dcterms:modified xsi:type="dcterms:W3CDTF">2023-07-27T07:36:37Z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